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50"/>
  </p:notesMasterIdLst>
  <p:sldIdLst>
    <p:sldId id="1659" r:id="rId3"/>
    <p:sldId id="2120" r:id="rId4"/>
    <p:sldId id="1961" r:id="rId5"/>
    <p:sldId id="2050" r:id="rId6"/>
    <p:sldId id="1966" r:id="rId7"/>
    <p:sldId id="2123" r:id="rId8"/>
    <p:sldId id="2156" r:id="rId9"/>
    <p:sldId id="2157" r:id="rId10"/>
    <p:sldId id="2158" r:id="rId11"/>
    <p:sldId id="2024" r:id="rId12"/>
    <p:sldId id="2159" r:id="rId13"/>
    <p:sldId id="2161" r:id="rId14"/>
    <p:sldId id="2162" r:id="rId15"/>
    <p:sldId id="2163" r:id="rId16"/>
    <p:sldId id="2153" r:id="rId17"/>
    <p:sldId id="2164" r:id="rId18"/>
    <p:sldId id="2165" r:id="rId19"/>
    <p:sldId id="2166" r:id="rId20"/>
    <p:sldId id="2015" r:id="rId21"/>
    <p:sldId id="2167" r:id="rId22"/>
    <p:sldId id="2086" r:id="rId23"/>
    <p:sldId id="2154" r:id="rId24"/>
    <p:sldId id="2169" r:id="rId25"/>
    <p:sldId id="2170" r:id="rId26"/>
    <p:sldId id="2171" r:id="rId27"/>
    <p:sldId id="2172" r:id="rId28"/>
    <p:sldId id="2173" r:id="rId29"/>
    <p:sldId id="2174" r:id="rId30"/>
    <p:sldId id="2175" r:id="rId31"/>
    <p:sldId id="2148" r:id="rId32"/>
    <p:sldId id="2176" r:id="rId33"/>
    <p:sldId id="2124" r:id="rId34"/>
    <p:sldId id="2177" r:id="rId35"/>
    <p:sldId id="2168" r:id="rId36"/>
    <p:sldId id="2125" r:id="rId37"/>
    <p:sldId id="2180" r:id="rId38"/>
    <p:sldId id="2181" r:id="rId39"/>
    <p:sldId id="2182" r:id="rId40"/>
    <p:sldId id="2019" r:id="rId41"/>
    <p:sldId id="2183" r:id="rId42"/>
    <p:sldId id="2187" r:id="rId43"/>
    <p:sldId id="2184" r:id="rId44"/>
    <p:sldId id="2188" r:id="rId45"/>
    <p:sldId id="2185" r:id="rId46"/>
    <p:sldId id="2186" r:id="rId47"/>
    <p:sldId id="1948" r:id="rId48"/>
    <p:sldId id="189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674" autoAdjust="0"/>
    <p:restoredTop sz="86418" autoAdjust="0"/>
  </p:normalViewPr>
  <p:slideViewPr>
    <p:cSldViewPr>
      <p:cViewPr varScale="1">
        <p:scale>
          <a:sx n="97" d="100"/>
          <a:sy n="97" d="100"/>
        </p:scale>
        <p:origin x="-1576"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4" d="100"/>
        <a:sy n="44"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6/29/2022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3</a:t>
            </a:fld>
            <a:endParaRPr lang="en-US" dirty="0"/>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47</a:t>
            </a:fld>
            <a:endParaRPr lang="en-US" dirty="0">
              <a:solidFill>
                <a:prstClr val="black"/>
              </a:solidFill>
            </a:endParaRPr>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6/29/2022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6/29/2022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6/29/2022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6/29/2022</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6/29/2022</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6/29/2022</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6/29/2022</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6/29/2022</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6/29/2022</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6/29/2022</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6/29/2022</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6/29/2022</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6/29/2022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6/29/2022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6/29/2022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6/29/2022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6/29/2022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6/29/2022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6/29/2022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6/29/2022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6/29/2022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6/29/2022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6/29/2022</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6/29/2022</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http://theastuteberean.com/wp-content/uploads/2015/01/ephesians-2-pic.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1" name="Rectangle 10"/>
          <p:cNvSpPr/>
          <p:nvPr/>
        </p:nvSpPr>
        <p:spPr>
          <a:xfrm>
            <a:off x="0" y="152400"/>
            <a:ext cx="9144000" cy="1600438"/>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Embracing A Full-Bodied Ministry</a:t>
            </a:r>
          </a:p>
          <a:p>
            <a:pPr algn="ct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4:7 – 16</a:t>
            </a:r>
          </a:p>
        </p:txBody>
      </p:sp>
      <p:sp>
        <p:nvSpPr>
          <p:cNvPr id="10" name="Rectangle 9"/>
          <p:cNvSpPr/>
          <p:nvPr/>
        </p:nvSpPr>
        <p:spPr>
          <a:xfrm>
            <a:off x="0" y="4724400"/>
            <a:ext cx="9144000" cy="1323439"/>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22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29 June 2022</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1000"/>
                                        <p:tgtEl>
                                          <p:spTgt spid="10">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up)">
                                      <p:cBhvr>
                                        <p:cTn id="10" dur="1000"/>
                                        <p:tgtEl>
                                          <p:spTgt spid="10">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wipe(up)">
                                      <p:cBhvr>
                                        <p:cTn id="13" dur="1000"/>
                                        <p:tgtEl>
                                          <p:spTgt spid="11">
                                            <p:txEl>
                                              <p:pRg st="0" end="0"/>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up)">
                                      <p:cBhvr>
                                        <p:cTn id="16" dur="1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2431435"/>
          </a:xfrm>
          <a:prstGeom prst="rect">
            <a:avLst/>
          </a:prstGeom>
          <a:gradFill>
            <a:gsLst>
              <a:gs pos="0">
                <a:srgbClr val="5E9EFF"/>
              </a:gs>
              <a:gs pos="39999">
                <a:srgbClr val="85C2FF"/>
              </a:gs>
              <a:gs pos="70000">
                <a:srgbClr val="C4D6EB"/>
              </a:gs>
              <a:gs pos="100000">
                <a:srgbClr val="FFEBFA"/>
              </a:gs>
            </a:gsLst>
            <a:lin ang="5400000" scaled="0"/>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9</a:t>
            </a:r>
            <a:r>
              <a:rPr lang="en-US" sz="2800" i="1" dirty="0" smtClean="0">
                <a:latin typeface="Georgia" pitchFamily="18" charset="0"/>
              </a:rPr>
              <a:t>(What does “he ascended” mean except that he also descended to the lower, earthly regions?  </a:t>
            </a:r>
            <a:r>
              <a:rPr lang="en-US" sz="2800" b="1" baseline="30000" dirty="0" smtClean="0">
                <a:effectLst>
                  <a:outerShdw blurRad="38100" dist="38100" dir="2700000" algn="tl">
                    <a:srgbClr val="000000">
                      <a:alpha val="43137"/>
                    </a:srgbClr>
                  </a:outerShdw>
                </a:effectLst>
                <a:latin typeface="Georgia" pitchFamily="18" charset="0"/>
              </a:rPr>
              <a:t>10</a:t>
            </a:r>
            <a:r>
              <a:rPr lang="en-US" sz="2800" i="1" dirty="0" smtClean="0">
                <a:latin typeface="Georgia" pitchFamily="18" charset="0"/>
              </a:rPr>
              <a:t>He who descended is the very one who ascended higher than all the heavens, in order to fill the whole universe.).</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4:9 – 10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354765"/>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mention of Christ’s ascension leads Paul into a short parenthetical thought, in which he gives his readers a brief insight into some facts surrounding that victorious event.  </a:t>
            </a:r>
          </a:p>
          <a:p>
            <a:pPr indent="457200">
              <a:spcAft>
                <a:spcPts val="1200"/>
              </a:spcAft>
            </a:pPr>
            <a:r>
              <a:rPr lang="en-US" sz="2400" b="1" dirty="0" smtClean="0">
                <a:latin typeface="Cambria" pitchFamily="18" charset="0"/>
              </a:rPr>
              <a:t>Paul states that the phrase “</a:t>
            </a:r>
            <a:r>
              <a:rPr lang="en-US" sz="2400" b="1" i="1" dirty="0" smtClean="0">
                <a:effectLst>
                  <a:outerShdw blurRad="38100" dist="38100" dir="2700000" algn="tl">
                    <a:srgbClr val="000000">
                      <a:alpha val="43137"/>
                    </a:srgbClr>
                  </a:outerShdw>
                </a:effectLst>
                <a:latin typeface="Cambria" pitchFamily="18" charset="0"/>
              </a:rPr>
              <a:t>He ascended</a:t>
            </a:r>
            <a:r>
              <a:rPr lang="en-US" sz="2400" b="1" dirty="0" smtClean="0">
                <a:latin typeface="Cambria" pitchFamily="18" charset="0"/>
              </a:rPr>
              <a:t>” emphasizes the fact that Christ must have also “</a:t>
            </a:r>
            <a:r>
              <a:rPr lang="en-US" sz="2400" b="1" i="1" dirty="0" smtClean="0">
                <a:effectLst>
                  <a:outerShdw blurRad="38100" dist="38100" dir="2700000" algn="tl">
                    <a:srgbClr val="000000">
                      <a:alpha val="43137"/>
                    </a:srgbClr>
                  </a:outerShdw>
                </a:effectLst>
                <a:latin typeface="Cambria" pitchFamily="18" charset="0"/>
              </a:rPr>
              <a:t>descended</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4:9-10</a:t>
            </a:r>
            <a:r>
              <a:rPr lang="en-US" sz="2400" b="1" dirty="0" smtClean="0">
                <a:latin typeface="Cambria" pitchFamily="18" charset="0"/>
              </a:rPr>
              <a:t>).  </a:t>
            </a:r>
          </a:p>
          <a:p>
            <a:pPr indent="457200">
              <a:spcAft>
                <a:spcPts val="1200"/>
              </a:spcAft>
            </a:pPr>
            <a:r>
              <a:rPr lang="en-US" sz="2400" b="1" dirty="0" smtClean="0">
                <a:latin typeface="Cambria" pitchFamily="18" charset="0"/>
              </a:rPr>
              <a:t>But from where did He descend and how far down did He go?  This question has irked Bible scholars for centuries.  Three major interpretations are common </a:t>
            </a:r>
            <a:r>
              <a:rPr lang="en-US" sz="2400" b="1" dirty="0" smtClean="0">
                <a:effectLst>
                  <a:outerShdw blurRad="38100" dist="38100" dir="2700000" algn="tl">
                    <a:srgbClr val="000000">
                      <a:alpha val="43137"/>
                    </a:srgbClr>
                  </a:outerShdw>
                </a:effectLst>
                <a:latin typeface="Cambria" pitchFamily="18" charset="0"/>
              </a:rPr>
              <a:t>. . .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4:9 – 10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462760"/>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 perhaps the descent refers to the Incarnation, in which the divine Son of God descended from heaven to take on a human nature.  Paul’s words here would then be parallel to his similar thought in </a:t>
            </a:r>
            <a:r>
              <a:rPr lang="en-US" sz="2400" b="1" dirty="0" smtClean="0">
                <a:effectLst>
                  <a:outerShdw blurRad="38100" dist="38100" dir="2700000" algn="tl">
                    <a:srgbClr val="000000">
                      <a:alpha val="43137"/>
                    </a:srgbClr>
                  </a:outerShdw>
                </a:effectLst>
                <a:latin typeface="Cambria" pitchFamily="18" charset="0"/>
              </a:rPr>
              <a:t>Philippians 2:6-8</a:t>
            </a:r>
            <a:r>
              <a:rPr lang="en-US" sz="2400" b="1" dirty="0" smtClean="0">
                <a:latin typeface="Cambria" pitchFamily="18" charset="0"/>
              </a:rPr>
              <a:t>.  </a:t>
            </a:r>
          </a:p>
          <a:p>
            <a:pPr indent="457200">
              <a:spcAft>
                <a:spcPts val="1200"/>
              </a:spcAft>
            </a:pPr>
            <a:r>
              <a:rPr lang="en-US" sz="2400" b="1" dirty="0" smtClean="0">
                <a:latin typeface="Cambria" pitchFamily="18" charset="0"/>
              </a:rPr>
              <a:t>In this case, the phrase “into the lower parts of the earth” could be translated “into the lower parts, namely, the earth.”  As a </a:t>
            </a:r>
            <a:r>
              <a:rPr lang="en-US" sz="2400" b="1" u="sng" dirty="0" smtClean="0">
                <a:latin typeface="Cambria" pitchFamily="18" charset="0"/>
              </a:rPr>
              <a:t>subset</a:t>
            </a:r>
            <a:r>
              <a:rPr lang="en-US" sz="2400" b="1" dirty="0" smtClean="0">
                <a:latin typeface="Cambria" pitchFamily="18" charset="0"/>
              </a:rPr>
              <a:t> of this view, some say Paul could have had in mind the lowest part of the earth, namely, the tomb in which Christ was buried.  </a:t>
            </a:r>
          </a:p>
          <a:p>
            <a:pPr indent="457200">
              <a:spcAft>
                <a:spcPts val="1200"/>
              </a:spcAft>
            </a:pPr>
            <a:r>
              <a:rPr lang="en-US" sz="2400" b="1" dirty="0" smtClean="0">
                <a:latin typeface="Cambria" pitchFamily="18" charset="0"/>
              </a:rPr>
              <a:t>In any case, the earthly, physical sphere would be what Paul had in view.</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4:9 – 10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200876"/>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 perhaps the descent refers to events following Christ’s ascension, when the Holy Spirit descended upon the church at Pentecost and bestowed gifts on the body of Christ (</a:t>
            </a:r>
            <a:r>
              <a:rPr lang="en-US" sz="2400" b="1" dirty="0" smtClean="0">
                <a:effectLst>
                  <a:outerShdw blurRad="38100" dist="38100" dir="2700000" algn="tl">
                    <a:srgbClr val="000000">
                      <a:alpha val="43137"/>
                    </a:srgbClr>
                  </a:outerShdw>
                </a:effectLst>
                <a:latin typeface="Cambria" pitchFamily="18" charset="0"/>
              </a:rPr>
              <a:t>Acts 2</a:t>
            </a:r>
            <a:r>
              <a:rPr lang="en-US" sz="2400" b="1" dirty="0" smtClean="0">
                <a:latin typeface="Cambria" pitchFamily="18" charset="0"/>
              </a:rPr>
              <a:t>).  </a:t>
            </a:r>
          </a:p>
          <a:p>
            <a:pPr indent="457200">
              <a:spcAft>
                <a:spcPts val="1200"/>
              </a:spcAft>
            </a:pPr>
            <a:r>
              <a:rPr lang="en-US" sz="2400" b="1" dirty="0" smtClean="0">
                <a:latin typeface="Cambria" pitchFamily="18" charset="0"/>
              </a:rPr>
              <a:t>This would be similar to Christ’s promise to send the Holy Spirit after He had ascended to the Father, coming to them in the spiritual sense through the Spirit’s presence in the church (</a:t>
            </a:r>
            <a:r>
              <a:rPr lang="en-US" sz="2400" b="1" dirty="0" smtClean="0">
                <a:effectLst>
                  <a:outerShdw blurRad="38100" dist="38100" dir="2700000" algn="tl">
                    <a:srgbClr val="000000">
                      <a:alpha val="43137"/>
                    </a:srgbClr>
                  </a:outerShdw>
                </a:effectLst>
                <a:latin typeface="Cambria" pitchFamily="18" charset="0"/>
              </a:rPr>
              <a:t>John 14:16-18</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4:9 – 10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THIRD</a:t>
            </a:r>
            <a:r>
              <a:rPr lang="en-US" sz="2400" b="1" dirty="0" smtClean="0">
                <a:latin typeface="Cambria" pitchFamily="18" charset="0"/>
              </a:rPr>
              <a:t> – perhaps the descent refers to the time between Christ’s death and resurrection.  Many Christians believe that after His death on the cross, Christ descended into the place of departed spirits, proclaiming victory over wicked spirits in bondage and leading Old Testament saints on a victorious ascent to paradise (</a:t>
            </a:r>
            <a:r>
              <a:rPr lang="en-US" sz="2400" b="1" i="1" dirty="0" smtClean="0">
                <a:effectLst>
                  <a:outerShdw blurRad="38100" dist="38100" dir="2700000" algn="tl">
                    <a:srgbClr val="000000">
                      <a:alpha val="43137"/>
                    </a:srgbClr>
                  </a:outerShdw>
                </a:effectLst>
                <a:latin typeface="Cambria" pitchFamily="18" charset="0"/>
              </a:rPr>
              <a:t>cf.,</a:t>
            </a:r>
            <a:r>
              <a:rPr lang="en-US" sz="2400" b="1" dirty="0" smtClean="0">
                <a:effectLst>
                  <a:outerShdw blurRad="38100" dist="38100" dir="2700000" algn="tl">
                    <a:srgbClr val="000000">
                      <a:alpha val="43137"/>
                    </a:srgbClr>
                  </a:outerShdw>
                </a:effectLst>
                <a:latin typeface="Cambria" pitchFamily="18" charset="0"/>
              </a:rPr>
              <a:t> 1Peter 3:18-20</a:t>
            </a:r>
            <a:r>
              <a:rPr lang="en-US" sz="2400" b="1" dirty="0" smtClean="0">
                <a:latin typeface="Cambria" pitchFamily="18" charset="0"/>
              </a:rPr>
              <a:t>).  </a:t>
            </a:r>
          </a:p>
          <a:p>
            <a:pPr indent="457200">
              <a:spcAft>
                <a:spcPts val="1200"/>
              </a:spcAft>
            </a:pPr>
            <a:r>
              <a:rPr lang="en-US" sz="2400" b="1" dirty="0" smtClean="0">
                <a:latin typeface="Cambria" pitchFamily="18" charset="0"/>
              </a:rPr>
              <a:t>I, along with </a:t>
            </a:r>
            <a:r>
              <a:rPr lang="en-US" sz="2200" b="1" dirty="0" smtClean="0">
                <a:effectLst>
                  <a:outerShdw blurRad="38100" dist="38100" dir="2700000" algn="tl">
                    <a:srgbClr val="000000">
                      <a:alpha val="43137"/>
                    </a:srgbClr>
                  </a:outerShdw>
                </a:effectLst>
                <a:latin typeface="Cambria" pitchFamily="18" charset="0"/>
              </a:rPr>
              <a:t>SWINDOLL</a:t>
            </a:r>
            <a:r>
              <a:rPr lang="en-US" sz="2400" b="1" dirty="0" smtClean="0">
                <a:latin typeface="Cambria" pitchFamily="18" charset="0"/>
              </a:rPr>
              <a:t>, leans toward this third interpretation.  The view of Christ’s descent to the spiritual realm known as “</a:t>
            </a:r>
            <a:r>
              <a:rPr lang="en-US" sz="2400" b="1" dirty="0" smtClean="0">
                <a:effectLst>
                  <a:outerShdw blurRad="38100" dist="38100" dir="2700000" algn="tl">
                    <a:srgbClr val="000000">
                      <a:alpha val="43137"/>
                    </a:srgbClr>
                  </a:outerShdw>
                </a:effectLst>
                <a:latin typeface="Cambria" pitchFamily="18" charset="0"/>
              </a:rPr>
              <a:t>Sheol</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or</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Hades</a:t>
            </a:r>
            <a:r>
              <a:rPr lang="en-US" sz="2400" b="1" dirty="0" smtClean="0">
                <a:latin typeface="Cambria" pitchFamily="18" charset="0"/>
              </a:rPr>
              <a:t>” between His death and resurrection is extremely ancient and enduring in the history of the church.  In fact, the Apostle’s Creed, recited by countless churches worldwide, states that Christ </a:t>
            </a:r>
            <a:r>
              <a:rPr lang="en-US" sz="2400" b="1" i="1" dirty="0" smtClean="0">
                <a:latin typeface="Cambria" pitchFamily="18" charset="0"/>
              </a:rPr>
              <a:t>“was crucified, dead, and buried; He descended into Hades.”</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4:9 – 10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65000"/>
          </a:schemeClr>
        </a:solidFill>
        <a:effectLst/>
      </p:bgPr>
    </p:bg>
    <p:spTree>
      <p:nvGrpSpPr>
        <p:cNvPr id="1" name=""/>
        <p:cNvGrpSpPr/>
        <p:nvPr/>
      </p:nvGrpSpPr>
      <p:grpSpPr>
        <a:xfrm>
          <a:off x="0" y="0"/>
          <a:ext cx="0" cy="0"/>
          <a:chOff x="0" y="0"/>
          <a:chExt cx="0" cy="0"/>
        </a:xfrm>
      </p:grpSpPr>
      <p:pic>
        <p:nvPicPr>
          <p:cNvPr id="2" name="Picture 1" descr="4 - 11 decending.jpg"/>
          <p:cNvPicPr>
            <a:picLocks noChangeAspect="1"/>
          </p:cNvPicPr>
          <p:nvPr/>
        </p:nvPicPr>
        <p:blipFill>
          <a:blip r:embed="rId2" cstate="print"/>
          <a:srcRect l="5747" t="9971" r="7647" b="1008"/>
          <a:stretch>
            <a:fillRect/>
          </a:stretch>
        </p:blipFill>
        <p:spPr>
          <a:xfrm rot="10800000">
            <a:off x="1371601" y="533133"/>
            <a:ext cx="6629399" cy="579146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Nevertheless, whatever disagreements scholars may have over </a:t>
            </a:r>
            <a:r>
              <a:rPr lang="en-US" sz="2400" b="1" dirty="0" smtClean="0">
                <a:effectLst>
                  <a:outerShdw blurRad="38100" dist="38100" dir="2700000" algn="tl">
                    <a:srgbClr val="000000">
                      <a:alpha val="43137"/>
                    </a:srgbClr>
                  </a:outerShdw>
                </a:effectLst>
                <a:latin typeface="Cambria" pitchFamily="18" charset="0"/>
              </a:rPr>
              <a:t>4:9</a:t>
            </a:r>
            <a:r>
              <a:rPr lang="en-US" sz="2400" b="1" dirty="0" smtClean="0">
                <a:latin typeface="Cambria" pitchFamily="18" charset="0"/>
              </a:rPr>
              <a:t>, they all agree on the essential meaning of </a:t>
            </a:r>
            <a:r>
              <a:rPr lang="en-US" sz="2400" b="1" dirty="0" smtClean="0">
                <a:effectLst>
                  <a:outerShdw blurRad="38100" dist="38100" dir="2700000" algn="tl">
                    <a:srgbClr val="000000">
                      <a:alpha val="43137"/>
                    </a:srgbClr>
                  </a:outerShdw>
                </a:effectLst>
                <a:latin typeface="Cambria" pitchFamily="18" charset="0"/>
              </a:rPr>
              <a:t>4:10</a:t>
            </a:r>
            <a:r>
              <a:rPr lang="en-US" sz="2400" b="1" dirty="0" smtClean="0">
                <a:latin typeface="Cambria" pitchFamily="18" charset="0"/>
              </a:rPr>
              <a:t>.  Christ ascended to the Father </a:t>
            </a:r>
            <a:r>
              <a:rPr lang="en-US" sz="2400" b="1" i="1" dirty="0" smtClean="0">
                <a:latin typeface="Cambria" pitchFamily="18" charset="0"/>
              </a:rPr>
              <a:t>“so that He might fill all things.”</a:t>
            </a:r>
            <a:r>
              <a:rPr lang="en-US" sz="2400" b="1" dirty="0" smtClean="0">
                <a:latin typeface="Cambria" pitchFamily="18" charset="0"/>
              </a:rPr>
              <a:t>  This last phrase tells us that Christ did not ascend simply to leave the world behind Him.  Rather, He ascended so that He might expand His presence and influence in the world.  </a:t>
            </a:r>
            <a:r>
              <a:rPr lang="en-US" sz="2400" b="1" dirty="0" smtClean="0">
                <a:effectLst>
                  <a:outerShdw blurRad="38100" dist="38100" dir="2700000" algn="tl">
                    <a:srgbClr val="000000">
                      <a:alpha val="43137"/>
                    </a:srgbClr>
                  </a:outerShdw>
                </a:effectLst>
                <a:latin typeface="Cambria" pitchFamily="18" charset="0"/>
              </a:rPr>
              <a:t>How?</a:t>
            </a:r>
            <a:r>
              <a:rPr lang="en-US" sz="2400" b="1" dirty="0" smtClean="0">
                <a:latin typeface="Cambria" pitchFamily="18" charset="0"/>
              </a:rPr>
              <a:t> </a:t>
            </a:r>
          </a:p>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John 16:7</a:t>
            </a:r>
            <a:r>
              <a:rPr lang="en-US" sz="2400" b="1" dirty="0" smtClean="0">
                <a:latin typeface="Cambria" pitchFamily="18" charset="0"/>
              </a:rPr>
              <a:t>, Jesus said, </a:t>
            </a:r>
            <a:r>
              <a:rPr lang="en-US" sz="2400" b="1" i="1" dirty="0" smtClean="0">
                <a:latin typeface="Cambria" pitchFamily="18" charset="0"/>
              </a:rPr>
              <a:t>“I tell you the truth, it is to your advantage that I go away; for if I do not go away, the Helper will not come to you; but if I go, I will send Him to you.”</a:t>
            </a:r>
            <a:r>
              <a:rPr lang="en-US" sz="2400" b="1" dirty="0" smtClean="0">
                <a:latin typeface="Cambria" pitchFamily="18" charset="0"/>
              </a:rPr>
              <a:t>  Earlier Jesus had said that through the presence of the Holy Spirit in the church, He Himself would come to dwell among His people (</a:t>
            </a:r>
            <a:r>
              <a:rPr lang="en-US" sz="2400" b="1" dirty="0" smtClean="0">
                <a:effectLst>
                  <a:outerShdw blurRad="38100" dist="38100" dir="2700000" algn="tl">
                    <a:srgbClr val="000000">
                      <a:alpha val="43137"/>
                    </a:srgbClr>
                  </a:outerShdw>
                </a:effectLst>
                <a:latin typeface="Cambria" pitchFamily="18" charset="0"/>
              </a:rPr>
              <a:t>John 14:16-18</a:t>
            </a:r>
            <a:r>
              <a:rPr lang="en-US" sz="2400" b="1" dirty="0" smtClean="0">
                <a:latin typeface="Cambria" pitchFamily="18" charset="0"/>
              </a:rPr>
              <a:t>).</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4:9 – 10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Colossians, Paul calls this the </a:t>
            </a:r>
            <a:r>
              <a:rPr lang="en-US" sz="2400" b="1" i="1" dirty="0" smtClean="0">
                <a:latin typeface="Cambria" pitchFamily="18" charset="0"/>
              </a:rPr>
              <a:t>“mystery . . . which is Christ in you”</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Col 1:27</a:t>
            </a:r>
            <a:r>
              <a:rPr lang="en-US" sz="2400" b="1" dirty="0" smtClean="0">
                <a:latin typeface="Cambria" pitchFamily="18" charset="0"/>
              </a:rPr>
              <a:t>).  Though Jesus has ascended to heaven bodily and is seated at the right hand of the Father, He can be truly present with us through the work of the Holy Spirit, whose presence bridges the distance between heaven and earth.</a:t>
            </a:r>
          </a:p>
          <a:p>
            <a:pPr indent="457200">
              <a:spcAft>
                <a:spcPts val="1200"/>
              </a:spcAft>
            </a:pPr>
            <a:r>
              <a:rPr lang="en-US" sz="2400" b="1" dirty="0" smtClean="0">
                <a:latin typeface="Cambria" pitchFamily="18" charset="0"/>
              </a:rPr>
              <a:t>This made it possible for Christ to promise His        disciples that in the day when the Holy Spirit comes, </a:t>
            </a:r>
            <a:r>
              <a:rPr lang="en-US" sz="2400" b="1" i="1" dirty="0" smtClean="0">
                <a:latin typeface="Cambria" pitchFamily="18" charset="0"/>
              </a:rPr>
              <a:t>“you will know that I am in My Father, and you in Me, and I in you”</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John 14:20</a:t>
            </a:r>
            <a:r>
              <a:rPr lang="en-US" sz="2400" b="1" dirty="0" smtClean="0">
                <a:latin typeface="Cambria" pitchFamily="18" charset="0"/>
              </a:rPr>
              <a:t>).  </a:t>
            </a:r>
          </a:p>
          <a:p>
            <a:pPr indent="457200">
              <a:spcAft>
                <a:spcPts val="1200"/>
              </a:spcAft>
            </a:pPr>
            <a:r>
              <a:rPr lang="en-US" sz="2400" b="1" dirty="0" smtClean="0">
                <a:latin typeface="Cambria" pitchFamily="18" charset="0"/>
              </a:rPr>
              <a:t>When Christ sent the gift of the Holy Spirit from heaven, the Holy Spirit brought with Him numerous gifts, which He distributes to every member of the body of Christ </a:t>
            </a:r>
            <a:r>
              <a:rPr lang="en-US" sz="2400" b="1" i="1" dirty="0" smtClean="0">
                <a:latin typeface="Cambria" pitchFamily="18" charset="0"/>
              </a:rPr>
              <a:t>“just as He wills”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1Cor 12:11</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4:9 – 10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20087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reasons like this:  Christ’s descent and ascension won Him the spoils of victory and the blessing of the Holy Spirit.  From His exalted position, He has led many in His victory train.  </a:t>
            </a:r>
          </a:p>
          <a:p>
            <a:pPr indent="457200">
              <a:spcAft>
                <a:spcPts val="1200"/>
              </a:spcAft>
            </a:pPr>
            <a:r>
              <a:rPr lang="en-US" sz="2400" b="1" dirty="0" smtClean="0">
                <a:latin typeface="Cambria" pitchFamily="18" charset="0"/>
              </a:rPr>
              <a:t>In turn, He has bestowed the gift of the Holy Spirit upon the church.  The Holy Spirit manifests His power in the church through a multitude of spiritual gifts that differ in kind.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4:9 – 10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pic>
        <p:nvPicPr>
          <p:cNvPr id="2" name="Picture 1" descr="4 - 11 holy fire.jpg"/>
          <p:cNvPicPr>
            <a:picLocks noChangeAspect="1"/>
          </p:cNvPicPr>
          <p:nvPr/>
        </p:nvPicPr>
        <p:blipFill>
          <a:blip r:embed="rId2" cstate="print"/>
          <a:stretch>
            <a:fillRect/>
          </a:stretch>
        </p:blipFill>
        <p:spPr>
          <a:xfrm>
            <a:off x="533400" y="1066800"/>
            <a:ext cx="8128000" cy="45720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0"/>
            <a:ext cx="8534400" cy="4154984"/>
          </a:xfrm>
          <a:prstGeom prst="rect">
            <a:avLst/>
          </a:prstGeom>
          <a:noFill/>
          <a:effectLst/>
        </p:spPr>
        <p:txBody>
          <a:bodyPr wrap="square" rtlCol="0">
            <a:spAutoFit/>
          </a:bodyPr>
          <a:lstStyle/>
          <a:p>
            <a:pPr indent="457200"/>
            <a:r>
              <a:rPr lang="en-US" sz="2400" b="1" dirty="0" smtClean="0">
                <a:latin typeface="Cambria" pitchFamily="18" charset="0"/>
              </a:rPr>
              <a:t>Perhaps as motivation, Paul reminded the Ephesians of the gracious </a:t>
            </a:r>
            <a:r>
              <a:rPr lang="en-US" sz="2400" b="1" i="1" dirty="0" smtClean="0">
                <a:effectLst>
                  <a:outerShdw blurRad="38100" dist="38100" dir="2700000" algn="tl">
                    <a:srgbClr val="000000">
                      <a:alpha val="43137"/>
                    </a:srgbClr>
                  </a:outerShdw>
                </a:effectLst>
                <a:latin typeface="Cambria" pitchFamily="18" charset="0"/>
              </a:rPr>
              <a:t>gifts</a:t>
            </a:r>
            <a:r>
              <a:rPr lang="en-US" sz="2400" b="1" dirty="0" smtClean="0">
                <a:latin typeface="Cambria" pitchFamily="18" charset="0"/>
              </a:rPr>
              <a:t> Christ gave His church following His ascension to heaven.  Such </a:t>
            </a:r>
            <a:r>
              <a:rPr lang="en-US" sz="2400" b="1" i="1" dirty="0" smtClean="0">
                <a:effectLst>
                  <a:outerShdw blurRad="38100" dist="38100" dir="2700000" algn="tl">
                    <a:srgbClr val="000000">
                      <a:alpha val="43137"/>
                    </a:srgbClr>
                  </a:outerShdw>
                </a:effectLst>
                <a:latin typeface="Cambria" pitchFamily="18" charset="0"/>
              </a:rPr>
              <a:t>gifts</a:t>
            </a:r>
            <a:r>
              <a:rPr lang="en-US" sz="2400" b="1" dirty="0" smtClean="0">
                <a:latin typeface="Cambria" pitchFamily="18" charset="0"/>
              </a:rPr>
              <a:t> included the offices of apostles, prophets, evangelists, pastor-teachers designed to equip the saints for ministry and to bring the body of Christ to maturity.  </a:t>
            </a:r>
          </a:p>
          <a:p>
            <a:pPr indent="457200"/>
            <a:endParaRPr lang="en-US" sz="2400" b="1" dirty="0" smtClean="0">
              <a:latin typeface="Cambria" pitchFamily="18" charset="0"/>
            </a:endParaRPr>
          </a:p>
          <a:p>
            <a:pPr indent="457200"/>
            <a:r>
              <a:rPr lang="en-US" sz="2400" b="1" dirty="0" smtClean="0">
                <a:latin typeface="Cambria" pitchFamily="18" charset="0"/>
              </a:rPr>
              <a:t>In this way, the Ephesians would not be misled by      false doctrine, but instead by </a:t>
            </a:r>
            <a:r>
              <a:rPr lang="en-US" sz="2400" b="1" i="1" u="sng" dirty="0" smtClean="0">
                <a:effectLst>
                  <a:outerShdw blurRad="38100" dist="38100" dir="2700000" algn="tl">
                    <a:srgbClr val="000000">
                      <a:alpha val="43137"/>
                    </a:srgbClr>
                  </a:outerShdw>
                </a:effectLst>
                <a:latin typeface="Cambria" pitchFamily="18" charset="0"/>
              </a:rPr>
              <a:t>speaking</a:t>
            </a:r>
            <a:r>
              <a:rPr lang="en-US" sz="2400" b="1" dirty="0" smtClean="0">
                <a:latin typeface="Cambria" pitchFamily="18" charset="0"/>
              </a:rPr>
              <a:t> </a:t>
            </a:r>
            <a:r>
              <a:rPr lang="en-US" sz="2400" b="1" i="1" u="sng" dirty="0" smtClean="0">
                <a:effectLst>
                  <a:outerShdw blurRad="38100" dist="38100" dir="2700000" algn="tl">
                    <a:srgbClr val="000000">
                      <a:alpha val="43137"/>
                    </a:srgbClr>
                  </a:outerShdw>
                </a:effectLst>
                <a:latin typeface="Cambria" pitchFamily="18" charset="0"/>
              </a:rPr>
              <a:t>the</a:t>
            </a:r>
            <a:r>
              <a:rPr lang="en-US" sz="2400" b="1" dirty="0" smtClean="0">
                <a:latin typeface="Cambria" pitchFamily="18" charset="0"/>
              </a:rPr>
              <a:t> </a:t>
            </a:r>
            <a:r>
              <a:rPr lang="en-US" sz="2400" b="1" i="1" u="sng" dirty="0" smtClean="0">
                <a:effectLst>
                  <a:outerShdw blurRad="38100" dist="38100" dir="2700000" algn="tl">
                    <a:srgbClr val="000000">
                      <a:alpha val="43137"/>
                    </a:srgbClr>
                  </a:outerShdw>
                </a:effectLst>
                <a:latin typeface="Cambria" pitchFamily="18" charset="0"/>
              </a:rPr>
              <a:t>truth</a:t>
            </a:r>
            <a:r>
              <a:rPr lang="en-US" sz="2400" b="1" i="1" dirty="0" smtClean="0">
                <a:effectLst>
                  <a:outerShdw blurRad="38100" dist="38100" dir="2700000" algn="tl">
                    <a:srgbClr val="000000">
                      <a:alpha val="43137"/>
                    </a:srgbClr>
                  </a:outerShdw>
                </a:effectLst>
                <a:latin typeface="Cambria" pitchFamily="18" charset="0"/>
              </a:rPr>
              <a:t> </a:t>
            </a:r>
            <a:r>
              <a:rPr lang="en-US" sz="2400" b="1" i="1" u="sng" dirty="0" smtClean="0">
                <a:effectLst>
                  <a:outerShdw blurRad="38100" dist="38100" dir="2700000" algn="tl">
                    <a:srgbClr val="000000">
                      <a:alpha val="43137"/>
                    </a:srgbClr>
                  </a:outerShdw>
                </a:effectLst>
                <a:latin typeface="Cambria" pitchFamily="18" charset="0"/>
              </a:rPr>
              <a:t>in</a:t>
            </a:r>
            <a:r>
              <a:rPr lang="en-US" sz="2400" b="1" i="1" dirty="0" smtClean="0">
                <a:effectLst>
                  <a:outerShdw blurRad="38100" dist="38100" dir="2700000" algn="tl">
                    <a:srgbClr val="000000">
                      <a:alpha val="43137"/>
                    </a:srgbClr>
                  </a:outerShdw>
                </a:effectLst>
                <a:latin typeface="Cambria" pitchFamily="18" charset="0"/>
              </a:rPr>
              <a:t> </a:t>
            </a:r>
            <a:r>
              <a:rPr lang="en-US" sz="2400" b="1" i="1" u="sng" dirty="0" smtClean="0">
                <a:effectLst>
                  <a:outerShdw blurRad="38100" dist="38100" dir="2700000" algn="tl">
                    <a:srgbClr val="000000">
                      <a:alpha val="43137"/>
                    </a:srgbClr>
                  </a:outerShdw>
                </a:effectLst>
                <a:latin typeface="Cambria" pitchFamily="18" charset="0"/>
              </a:rPr>
              <a:t>love</a:t>
            </a:r>
            <a:r>
              <a:rPr lang="en-US" sz="2400" b="1" dirty="0" smtClean="0">
                <a:latin typeface="Cambria" pitchFamily="18" charset="0"/>
              </a:rPr>
              <a:t>      they would grow in Christ as each member does his or her share for the edifying of the body in love (</a:t>
            </a:r>
            <a:r>
              <a:rPr lang="en-US" sz="2400" b="1" dirty="0" smtClean="0">
                <a:effectLst>
                  <a:outerShdw blurRad="38100" dist="38100" dir="2700000" algn="tl">
                    <a:srgbClr val="000000">
                      <a:alpha val="43137"/>
                    </a:srgbClr>
                  </a:outerShdw>
                </a:effectLst>
                <a:latin typeface="Cambria" pitchFamily="18" charset="0"/>
              </a:rPr>
              <a:t>7 – 16</a:t>
            </a:r>
            <a:r>
              <a:rPr lang="en-US" sz="2400" b="1" dirty="0" smtClean="0">
                <a:latin typeface="Cambria" pitchFamily="18" charset="0"/>
              </a:rPr>
              <a:t>).</a:t>
            </a:r>
          </a:p>
        </p:txBody>
      </p:sp>
      <p:grpSp>
        <p:nvGrpSpPr>
          <p:cNvPr id="2" name="Group 8"/>
          <p:cNvGrpSpPr/>
          <p:nvPr/>
        </p:nvGrpSpPr>
        <p:grpSpPr>
          <a:xfrm>
            <a:off x="304800" y="152400"/>
            <a:ext cx="8534400" cy="914400"/>
            <a:chOff x="304800" y="152400"/>
            <a:chExt cx="8534400" cy="914400"/>
          </a:xfrm>
        </p:grpSpPr>
        <p:sp>
          <p:nvSpPr>
            <p:cNvPr id="7" name="Title 1"/>
            <p:cNvSpPr txBox="1">
              <a:spLocks/>
            </p:cNvSpPr>
            <p:nvPr/>
          </p:nvSpPr>
          <p:spPr>
            <a:xfrm>
              <a:off x="304800" y="152400"/>
              <a:ext cx="853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a:t>
              </a:r>
              <a:r>
                <a:rPr kumimoji="0" lang="en-US" sz="32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ch4  overview</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1138773"/>
          </a:xfrm>
          <a:prstGeom prst="rect">
            <a:avLst/>
          </a:prstGeom>
          <a:gradFill>
            <a:gsLst>
              <a:gs pos="0">
                <a:srgbClr val="5E9EFF"/>
              </a:gs>
              <a:gs pos="39999">
                <a:srgbClr val="85C2FF"/>
              </a:gs>
              <a:gs pos="70000">
                <a:srgbClr val="C4D6EB"/>
              </a:gs>
              <a:gs pos="100000">
                <a:srgbClr val="FFEBFA"/>
              </a:gs>
            </a:gsLst>
            <a:lin ang="5400000" scaled="0"/>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11</a:t>
            </a:r>
            <a:r>
              <a:rPr lang="en-US" sz="2800" i="1" dirty="0" smtClean="0">
                <a:latin typeface="Georgia" pitchFamily="18" charset="0"/>
              </a:rPr>
              <a:t>So Christ himself gave the apostles, the prophets, the evangelists, the pastors and teachers.</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4:11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Five passages in the </a:t>
            </a:r>
            <a:r>
              <a:rPr lang="en-US" sz="2400" b="1" dirty="0" smtClean="0">
                <a:effectLst>
                  <a:outerShdw blurRad="38100" dist="38100" dir="2700000" algn="tl">
                    <a:srgbClr val="000000">
                      <a:alpha val="43137"/>
                    </a:srgbClr>
                  </a:outerShdw>
                </a:effectLst>
                <a:latin typeface="Cambria" pitchFamily="18" charset="0"/>
              </a:rPr>
              <a:t>NT</a:t>
            </a:r>
            <a:r>
              <a:rPr lang="en-US" sz="2400" b="1" dirty="0" smtClean="0">
                <a:latin typeface="Cambria" pitchFamily="18" charset="0"/>
              </a:rPr>
              <a:t> list approximately twenty spiritual gifts God has given the church:  </a:t>
            </a:r>
            <a:r>
              <a:rPr lang="en-US" sz="2400" b="1" dirty="0" smtClean="0">
                <a:effectLst>
                  <a:outerShdw blurRad="38100" dist="38100" dir="2700000" algn="tl">
                    <a:srgbClr val="000000">
                      <a:alpha val="43137"/>
                    </a:srgbClr>
                  </a:outerShdw>
                </a:effectLst>
                <a:latin typeface="Cambria" pitchFamily="18" charset="0"/>
              </a:rPr>
              <a:t>Romans 12:6-8</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1Corinthian 12:8-10</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28-30</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Ephesians 4:11</a:t>
            </a:r>
            <a:r>
              <a:rPr lang="en-US" sz="2400" b="1" dirty="0" smtClean="0">
                <a:latin typeface="Cambria" pitchFamily="18" charset="0"/>
              </a:rPr>
              <a:t>; and </a:t>
            </a:r>
            <a:r>
              <a:rPr lang="en-US" sz="2400" b="1" dirty="0" smtClean="0">
                <a:effectLst>
                  <a:outerShdw blurRad="38100" dist="38100" dir="2700000" algn="tl">
                    <a:srgbClr val="000000">
                      <a:alpha val="43137"/>
                    </a:srgbClr>
                  </a:outerShdw>
                </a:effectLst>
                <a:latin typeface="Cambria" pitchFamily="18" charset="0"/>
              </a:rPr>
              <a:t>1Peter 4:10-11</a:t>
            </a:r>
            <a:r>
              <a:rPr lang="en-US" sz="2400" b="1" dirty="0" smtClean="0">
                <a:latin typeface="Cambria" pitchFamily="18" charset="0"/>
              </a:rPr>
              <a:t>.  </a:t>
            </a: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SWINDOLL</a:t>
            </a:r>
            <a:r>
              <a:rPr lang="en-US" sz="2400" b="1" dirty="0" smtClean="0">
                <a:latin typeface="Cambria" pitchFamily="18" charset="0"/>
              </a:rPr>
              <a:t> defines spiritual gifts as </a:t>
            </a:r>
            <a:r>
              <a:rPr lang="en-US" sz="2400" b="1" i="1" dirty="0" smtClean="0">
                <a:latin typeface="Cambria" pitchFamily="18" charset="0"/>
              </a:rPr>
              <a:t>“a God-given ability or skill that enables a believer to perform a specific function in the body of Christ with effectiveness and ease.”</a:t>
            </a:r>
            <a:r>
              <a:rPr lang="en-US" sz="2400" b="1" dirty="0" smtClean="0">
                <a:latin typeface="Cambria" pitchFamily="18" charset="0"/>
              </a:rPr>
              <a:t>  </a:t>
            </a: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NOTE:</a:t>
            </a:r>
            <a:r>
              <a:rPr lang="en-US" sz="2000" b="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 Spiritual gifts are given by the Lord, not by other Christians.  Teaching, training, and experience can strengthen and sharpen your spiritual gifts, but they can’t bestow them.  They are “</a:t>
            </a:r>
            <a:r>
              <a:rPr lang="en-US" sz="2400" b="1" dirty="0" smtClean="0">
                <a:effectLst>
                  <a:outerShdw blurRad="38100" dist="38100" dir="2700000" algn="tl">
                    <a:srgbClr val="000000">
                      <a:alpha val="43137"/>
                    </a:srgbClr>
                  </a:outerShdw>
                </a:effectLst>
                <a:latin typeface="Cambria" pitchFamily="18" charset="0"/>
              </a:rPr>
              <a:t>spiritual</a:t>
            </a:r>
            <a:r>
              <a:rPr lang="en-US" sz="2400" b="1" dirty="0" smtClean="0">
                <a:latin typeface="Cambria" pitchFamily="18" charset="0"/>
              </a:rPr>
              <a:t>” gifts, not because they’re mystical, impractical, or subjective things, but because their power comes from the Holy Spirit, and they bring about real spiritual change.</a:t>
            </a:r>
            <a:r>
              <a:rPr lang="en-US" sz="2400" b="1" dirty="0" smtClean="0">
                <a:effectLst>
                  <a:outerShdw blurRad="38100" dist="38100" dir="2700000" algn="tl">
                    <a:srgbClr val="000000">
                      <a:alpha val="43137"/>
                    </a:srgbClr>
                  </a:outerShdw>
                </a:effectLst>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4:11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65000"/>
          </a:schemeClr>
        </a:solidFill>
        <a:effectLst/>
      </p:bgPr>
    </p:bg>
    <p:spTree>
      <p:nvGrpSpPr>
        <p:cNvPr id="1" name=""/>
        <p:cNvGrpSpPr/>
        <p:nvPr/>
      </p:nvGrpSpPr>
      <p:grpSpPr>
        <a:xfrm>
          <a:off x="0" y="0"/>
          <a:ext cx="0" cy="0"/>
          <a:chOff x="0" y="0"/>
          <a:chExt cx="0" cy="0"/>
        </a:xfrm>
      </p:grpSpPr>
      <p:pic>
        <p:nvPicPr>
          <p:cNvPr id="2" name="Picture 1" descr="4 - 11 gifts.jpg"/>
          <p:cNvPicPr>
            <a:picLocks noChangeAspect="1"/>
          </p:cNvPicPr>
          <p:nvPr/>
        </p:nvPicPr>
        <p:blipFill>
          <a:blip r:embed="rId2" cstate="print"/>
          <a:srcRect l="1542" t="5888" b="3970"/>
          <a:stretch>
            <a:fillRect/>
          </a:stretch>
        </p:blipFill>
        <p:spPr>
          <a:xfrm>
            <a:off x="457200" y="457200"/>
            <a:ext cx="8261701" cy="59436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770537"/>
          </a:xfrm>
          <a:prstGeom prst="rect">
            <a:avLst/>
          </a:prstGeom>
          <a:noFill/>
          <a:effectLst/>
        </p:spPr>
        <p:txBody>
          <a:bodyPr wrap="square" rtlCol="0">
            <a:spAutoFit/>
          </a:bodyPr>
          <a:lstStyle/>
          <a:p>
            <a:pPr indent="457200">
              <a:spcAft>
                <a:spcPts val="1200"/>
              </a:spcAft>
            </a:pPr>
            <a:r>
              <a:rPr lang="en-US" sz="2400" b="1" dirty="0" smtClean="0">
                <a:solidFill>
                  <a:srgbClr val="C00000"/>
                </a:solidFill>
                <a:latin typeface="Cambria" pitchFamily="18" charset="0"/>
              </a:rPr>
              <a:t>Here are a few other vital facts about spiritual gifts:</a:t>
            </a:r>
            <a:r>
              <a:rPr lang="en-US" sz="2400" b="1" dirty="0" smtClean="0">
                <a:latin typeface="Cambria" pitchFamily="18" charset="0"/>
              </a:rPr>
              <a:t>   </a:t>
            </a:r>
          </a:p>
          <a:p>
            <a:pPr marL="457200" indent="-182880">
              <a:spcAft>
                <a:spcPts val="1200"/>
              </a:spcAft>
              <a:buFont typeface="Arial" pitchFamily="34" charset="0"/>
              <a:buChar char="•"/>
            </a:pPr>
            <a:r>
              <a:rPr lang="en-US" sz="2400" b="1" dirty="0" smtClean="0">
                <a:latin typeface="Cambria" pitchFamily="18" charset="0"/>
              </a:rPr>
              <a:t>Every believer has at least one spiritual gift; some have more than one (</a:t>
            </a:r>
            <a:r>
              <a:rPr lang="en-US" sz="2400" b="1" i="1" dirty="0" smtClean="0">
                <a:effectLst>
                  <a:outerShdw blurRad="38100" dist="38100" dir="2700000" algn="tl">
                    <a:srgbClr val="000000">
                      <a:alpha val="43137"/>
                    </a:srgbClr>
                  </a:outerShdw>
                </a:effectLst>
                <a:latin typeface="Cambria" pitchFamily="18" charset="0"/>
              </a:rPr>
              <a:t>cf.,</a:t>
            </a:r>
            <a:r>
              <a:rPr lang="en-US" sz="2400" b="1" dirty="0" smtClean="0">
                <a:effectLst>
                  <a:outerShdw blurRad="38100" dist="38100" dir="2700000" algn="tl">
                    <a:srgbClr val="000000">
                      <a:alpha val="43137"/>
                    </a:srgbClr>
                  </a:outerShdw>
                </a:effectLst>
                <a:latin typeface="Cambria" pitchFamily="18" charset="0"/>
              </a:rPr>
              <a:t> 1Cor 12:7; 14:1</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   </a:t>
            </a:r>
            <a:endParaRPr lang="en-US" sz="2400" b="1" dirty="0" smtClean="0">
              <a:latin typeface="Cambria" pitchFamily="18" charset="0"/>
            </a:endParaRPr>
          </a:p>
          <a:p>
            <a:pPr marL="457200" indent="-182880">
              <a:spcAft>
                <a:spcPts val="1200"/>
              </a:spcAft>
              <a:buFont typeface="Arial" pitchFamily="34" charset="0"/>
              <a:buChar char="•"/>
            </a:pPr>
            <a:r>
              <a:rPr lang="en-US" sz="2400" b="1" dirty="0" smtClean="0">
                <a:latin typeface="Cambria" pitchFamily="18" charset="0"/>
              </a:rPr>
              <a:t>Spiritual gifts are given with our salvation and are      used to fulfill God’s calling for us (</a:t>
            </a:r>
            <a:r>
              <a:rPr lang="en-US" sz="2400" b="1" dirty="0" smtClean="0">
                <a:effectLst>
                  <a:outerShdw blurRad="38100" dist="38100" dir="2700000" algn="tl">
                    <a:srgbClr val="000000">
                      <a:alpha val="43137"/>
                    </a:srgbClr>
                  </a:outerShdw>
                </a:effectLst>
                <a:latin typeface="Cambria" pitchFamily="18" charset="0"/>
              </a:rPr>
              <a:t>1Cor 14:26; Eph 4:12; 1Pet 4:11</a:t>
            </a:r>
            <a:r>
              <a:rPr lang="en-US" sz="2400" b="1" dirty="0" smtClean="0">
                <a:latin typeface="Cambria" pitchFamily="18" charset="0"/>
              </a:rPr>
              <a:t>).</a:t>
            </a:r>
          </a:p>
          <a:p>
            <a:pPr marL="457200" indent="-182880">
              <a:spcAft>
                <a:spcPts val="1200"/>
              </a:spcAft>
              <a:buFont typeface="Arial" pitchFamily="34" charset="0"/>
              <a:buChar char="•"/>
            </a:pPr>
            <a:r>
              <a:rPr lang="en-US" sz="2400" b="1" dirty="0" smtClean="0">
                <a:latin typeface="Cambria" pitchFamily="18" charset="0"/>
              </a:rPr>
              <a:t>The gifts are varied and fill different roles.  Some are more visible than others, but all are equally important (</a:t>
            </a:r>
            <a:r>
              <a:rPr lang="en-US" sz="2400" b="1" dirty="0" smtClean="0">
                <a:effectLst>
                  <a:outerShdw blurRad="38100" dist="38100" dir="2700000" algn="tl">
                    <a:srgbClr val="000000">
                      <a:alpha val="43137"/>
                    </a:srgbClr>
                  </a:outerShdw>
                </a:effectLst>
                <a:latin typeface="Cambria" pitchFamily="18" charset="0"/>
              </a:rPr>
              <a:t>1Cor12:12-25</a:t>
            </a:r>
            <a:r>
              <a:rPr lang="en-US" sz="2400" b="1" dirty="0" smtClean="0">
                <a:latin typeface="Cambria" pitchFamily="18" charset="0"/>
              </a:rPr>
              <a:t>).</a:t>
            </a:r>
          </a:p>
          <a:p>
            <a:pPr marL="457200" indent="-182880">
              <a:spcAft>
                <a:spcPts val="1200"/>
              </a:spcAft>
              <a:buFont typeface="Arial" pitchFamily="34" charset="0"/>
              <a:buChar char="•"/>
            </a:pPr>
            <a:r>
              <a:rPr lang="en-US" sz="2400" b="1" dirty="0" smtClean="0">
                <a:latin typeface="Cambria" pitchFamily="18" charset="0"/>
              </a:rPr>
              <a:t>All the gifts derive their power from the same source—the triune God (</a:t>
            </a:r>
            <a:r>
              <a:rPr lang="en-US" sz="2400" b="1" dirty="0" smtClean="0">
                <a:effectLst>
                  <a:outerShdw blurRad="38100" dist="38100" dir="2700000" algn="tl">
                    <a:srgbClr val="000000">
                      <a:alpha val="43137"/>
                    </a:srgbClr>
                  </a:outerShdw>
                </a:effectLst>
                <a:latin typeface="Cambria" pitchFamily="18" charset="0"/>
              </a:rPr>
              <a:t>1Cor 12:4-6</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4:11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139869"/>
          </a:xfrm>
          <a:prstGeom prst="rect">
            <a:avLst/>
          </a:prstGeom>
          <a:noFill/>
          <a:effectLst/>
        </p:spPr>
        <p:txBody>
          <a:bodyPr wrap="square" rtlCol="0">
            <a:spAutoFit/>
          </a:bodyPr>
          <a:lstStyle/>
          <a:p>
            <a:pPr indent="457200">
              <a:spcAft>
                <a:spcPts val="1200"/>
              </a:spcAft>
            </a:pPr>
            <a:r>
              <a:rPr lang="en-US" sz="2400" b="1" dirty="0" smtClean="0">
                <a:solidFill>
                  <a:srgbClr val="C00000"/>
                </a:solidFill>
                <a:latin typeface="Cambria" pitchFamily="18" charset="0"/>
              </a:rPr>
              <a:t>Here are a few other vital facts about spiritual gifts:</a:t>
            </a:r>
            <a:r>
              <a:rPr lang="en-US" sz="2400" b="1" dirty="0" smtClean="0">
                <a:latin typeface="Cambria" pitchFamily="18" charset="0"/>
              </a:rPr>
              <a:t>   </a:t>
            </a:r>
          </a:p>
          <a:p>
            <a:pPr marL="457200" indent="-182880">
              <a:spcAft>
                <a:spcPts val="1200"/>
              </a:spcAft>
              <a:buFont typeface="Arial" pitchFamily="34" charset="0"/>
              <a:buChar char="•"/>
            </a:pPr>
            <a:r>
              <a:rPr lang="en-US" sz="2400" b="1" dirty="0" smtClean="0">
                <a:latin typeface="Cambria" pitchFamily="18" charset="0"/>
              </a:rPr>
              <a:t>Spiritual gifts are given not for one’s own edification but for the common good (</a:t>
            </a:r>
            <a:r>
              <a:rPr lang="en-US" sz="2400" b="1" dirty="0" smtClean="0">
                <a:effectLst>
                  <a:outerShdw blurRad="38100" dist="38100" dir="2700000" algn="tl">
                    <a:srgbClr val="000000">
                      <a:alpha val="43137"/>
                    </a:srgbClr>
                  </a:outerShdw>
                </a:effectLst>
                <a:latin typeface="Cambria" pitchFamily="18" charset="0"/>
              </a:rPr>
              <a:t>1Cor 12:7</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   </a:t>
            </a:r>
            <a:endParaRPr lang="en-US" sz="2400" b="1" dirty="0" smtClean="0">
              <a:latin typeface="Cambria" pitchFamily="18" charset="0"/>
            </a:endParaRPr>
          </a:p>
          <a:p>
            <a:pPr marL="457200" indent="-182880">
              <a:spcAft>
                <a:spcPts val="1200"/>
              </a:spcAft>
              <a:buFont typeface="Arial" pitchFamily="34" charset="0"/>
              <a:buChar char="•"/>
            </a:pPr>
            <a:r>
              <a:rPr lang="en-US" sz="2400" b="1" dirty="0" smtClean="0">
                <a:latin typeface="Cambria" pitchFamily="18" charset="0"/>
              </a:rPr>
              <a:t>All the gifts are meant to give glory to the one who so lavishly bestows them (</a:t>
            </a:r>
            <a:r>
              <a:rPr lang="en-US" sz="2400" b="1" dirty="0" smtClean="0">
                <a:effectLst>
                  <a:outerShdw blurRad="38100" dist="38100" dir="2700000" algn="tl">
                    <a:srgbClr val="000000">
                      <a:alpha val="43137"/>
                    </a:srgbClr>
                  </a:outerShdw>
                </a:effectLst>
                <a:latin typeface="Cambria" pitchFamily="18" charset="0"/>
              </a:rPr>
              <a:t>1Pet 4:11</a:t>
            </a:r>
            <a:r>
              <a:rPr lang="en-US" sz="2400" b="1" dirty="0" smtClean="0">
                <a:latin typeface="Cambria" pitchFamily="18" charset="0"/>
              </a:rPr>
              <a:t>).  </a:t>
            </a:r>
          </a:p>
          <a:p>
            <a:pPr indent="457200">
              <a:spcAft>
                <a:spcPts val="1200"/>
              </a:spcAft>
            </a:pPr>
            <a:r>
              <a:rPr lang="en-US" sz="2400" b="1" dirty="0" smtClean="0">
                <a:latin typeface="Cambria" pitchFamily="18" charset="0"/>
              </a:rPr>
              <a:t>The best and only foolproof way to learn and sharpen your spiritual gifts </a:t>
            </a:r>
            <a:r>
              <a:rPr lang="en-US" sz="2400" b="1" i="1" dirty="0" smtClean="0">
                <a:effectLst>
                  <a:outerShdw blurRad="38100" dist="38100" dir="2700000" algn="tl">
                    <a:srgbClr val="000000">
                      <a:alpha val="43137"/>
                    </a:srgbClr>
                  </a:outerShdw>
                </a:effectLst>
                <a:latin typeface="Cambria" pitchFamily="18" charset="0"/>
              </a:rPr>
              <a:t>is through</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ministry experience</a:t>
            </a:r>
            <a:r>
              <a:rPr lang="en-US" sz="2400" b="1" dirty="0" smtClean="0">
                <a:latin typeface="Cambria" pitchFamily="18" charset="0"/>
              </a:rPr>
              <a:t>.  That is, roll up your sleeves and get to work in a ministry.  Find an opportunity and volunteer.  See a need and step in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give it a try.  </a:t>
            </a:r>
          </a:p>
          <a:p>
            <a:pPr indent="457200">
              <a:spcAft>
                <a:spcPts val="1200"/>
              </a:spcAft>
            </a:pPr>
            <a:r>
              <a:rPr lang="en-US" sz="2400" b="1" dirty="0" smtClean="0">
                <a:latin typeface="Cambria" pitchFamily="18" charset="0"/>
              </a:rPr>
              <a:t>You will quickly discover the areas in which the Holy Spirit has uniquely gifted you for ministry.</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4:11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1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6106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Ephesians, Paul focuses on four types of gifted people given to the church:  apostles, prophets, evangelists, and pastor-teachers.   </a:t>
            </a:r>
          </a:p>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APOSTLES:</a:t>
            </a:r>
            <a:r>
              <a:rPr lang="en-US" sz="2400" b="1" dirty="0" smtClean="0">
                <a:latin typeface="Cambria" pitchFamily="18" charset="0"/>
              </a:rPr>
              <a:t>  Apostleship in a general sense refers to people who are sent in an official capacity.  In the </a:t>
            </a:r>
            <a:r>
              <a:rPr lang="en-US" sz="2400" b="1" dirty="0" smtClean="0">
                <a:effectLst>
                  <a:outerShdw blurRad="38100" dist="38100" dir="2700000" algn="tl">
                    <a:srgbClr val="000000">
                      <a:alpha val="43137"/>
                    </a:srgbClr>
                  </a:outerShdw>
                </a:effectLst>
                <a:latin typeface="Cambria" pitchFamily="18" charset="0"/>
              </a:rPr>
              <a:t>NT</a:t>
            </a:r>
            <a:r>
              <a:rPr lang="en-US" sz="2400" b="1" dirty="0" smtClean="0">
                <a:latin typeface="Cambria" pitchFamily="18" charset="0"/>
              </a:rPr>
              <a:t> it often has a more technical meaning.  Apostles had seen the risen Lord (</a:t>
            </a:r>
            <a:r>
              <a:rPr lang="en-US" sz="2400" b="1" dirty="0" smtClean="0">
                <a:effectLst>
                  <a:outerShdw blurRad="38100" dist="38100" dir="2700000" algn="tl">
                    <a:srgbClr val="000000">
                      <a:alpha val="43137"/>
                    </a:srgbClr>
                  </a:outerShdw>
                </a:effectLst>
                <a:latin typeface="Cambria" pitchFamily="18" charset="0"/>
              </a:rPr>
              <a:t>1Cor 9:1; 15:7-9</a:t>
            </a:r>
            <a:r>
              <a:rPr lang="en-US" sz="2400" b="1" dirty="0" smtClean="0">
                <a:latin typeface="Cambria" pitchFamily="18" charset="0"/>
              </a:rPr>
              <a:t>).  They had been endowed by God with the ability to do amazing signs and wonders to confirm their gospel message.    Their labor produced fruit among unreached peoples, establishing churches far and wide.  </a:t>
            </a:r>
          </a:p>
          <a:p>
            <a:pPr indent="457200">
              <a:spcAft>
                <a:spcPts val="1200"/>
              </a:spcAft>
            </a:pPr>
            <a:r>
              <a:rPr lang="en-US" sz="2400" b="1" dirty="0" smtClean="0">
                <a:latin typeface="Cambria" pitchFamily="18" charset="0"/>
              </a:rPr>
              <a:t>Moreover, they were gifted with unparalleled wisdom, which rendered their message absolutely authoritative.  Because of the uniqueness of this ministry, there are no “official” apostles today.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4:11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70756"/>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PROPHETS:</a:t>
            </a:r>
            <a:r>
              <a:rPr lang="en-US" sz="2400" b="1" dirty="0" smtClean="0">
                <a:latin typeface="Cambria" pitchFamily="18" charset="0"/>
              </a:rPr>
              <a:t>  Like the gift of apostleship, the  gift of prophecy was also regarded in Scripture as a foundational ministry of the church and therefore historically temporary (</a:t>
            </a:r>
            <a:r>
              <a:rPr lang="en-US" sz="2400" b="1" dirty="0" smtClean="0">
                <a:effectLst>
                  <a:outerShdw blurRad="38100" dist="38100" dir="2700000" algn="tl">
                    <a:srgbClr val="000000">
                      <a:alpha val="43137"/>
                    </a:srgbClr>
                  </a:outerShdw>
                </a:effectLst>
                <a:latin typeface="Cambria" pitchFamily="18" charset="0"/>
              </a:rPr>
              <a:t>Eph 2:20</a:t>
            </a:r>
            <a:r>
              <a:rPr lang="en-US" sz="2400" b="1" dirty="0" smtClean="0">
                <a:latin typeface="Cambria" pitchFamily="18" charset="0"/>
              </a:rPr>
              <a:t>).  </a:t>
            </a:r>
          </a:p>
          <a:p>
            <a:pPr indent="457200">
              <a:spcAft>
                <a:spcPts val="1200"/>
              </a:spcAft>
            </a:pPr>
            <a:r>
              <a:rPr lang="en-US" sz="2400" b="1" dirty="0" smtClean="0">
                <a:latin typeface="Cambria" pitchFamily="18" charset="0"/>
              </a:rPr>
              <a:t>Prophets were the unique mouth-piece of God.  Like </a:t>
            </a:r>
            <a:r>
              <a:rPr lang="en-US" sz="2400" b="1" dirty="0" smtClean="0">
                <a:effectLst>
                  <a:outerShdw blurRad="38100" dist="38100" dir="2700000" algn="tl">
                    <a:srgbClr val="000000">
                      <a:alpha val="43137"/>
                    </a:srgbClr>
                  </a:outerShdw>
                </a:effectLst>
                <a:latin typeface="Cambria" pitchFamily="18" charset="0"/>
              </a:rPr>
              <a:t>OT</a:t>
            </a:r>
            <a:r>
              <a:rPr lang="en-US" sz="2400" b="1" dirty="0" smtClean="0">
                <a:latin typeface="Cambria" pitchFamily="18" charset="0"/>
              </a:rPr>
              <a:t> prophets, the prophets of the early church foretold the future (</a:t>
            </a:r>
            <a:r>
              <a:rPr lang="en-US" sz="2400" b="1" dirty="0" smtClean="0">
                <a:effectLst>
                  <a:outerShdw blurRad="38100" dist="38100" dir="2700000" algn="tl">
                    <a:srgbClr val="000000">
                      <a:alpha val="43137"/>
                    </a:srgbClr>
                  </a:outerShdw>
                </a:effectLst>
                <a:latin typeface="Cambria" pitchFamily="18" charset="0"/>
              </a:rPr>
              <a:t>Acts 11:28</a:t>
            </a:r>
            <a:r>
              <a:rPr lang="en-US" sz="2400" b="1" dirty="0" smtClean="0">
                <a:latin typeface="Cambria" pitchFamily="18" charset="0"/>
              </a:rPr>
              <a:t>) and exhorted, encouraged, and strengthened God’s people (</a:t>
            </a:r>
            <a:r>
              <a:rPr lang="en-US" sz="2400" b="1" dirty="0" smtClean="0">
                <a:effectLst>
                  <a:outerShdw blurRad="38100" dist="38100" dir="2700000" algn="tl">
                    <a:srgbClr val="000000">
                      <a:alpha val="43137"/>
                    </a:srgbClr>
                  </a:outerShdw>
                </a:effectLst>
                <a:latin typeface="Cambria" pitchFamily="18" charset="0"/>
              </a:rPr>
              <a:t>Acts 15:32</a:t>
            </a:r>
            <a:r>
              <a:rPr lang="en-US" sz="2400" b="1" dirty="0" smtClean="0">
                <a:latin typeface="Cambria" pitchFamily="18" charset="0"/>
              </a:rPr>
              <a:t>).  They revealed the Word of God when the </a:t>
            </a:r>
            <a:r>
              <a:rPr lang="en-US" sz="2400" b="1" dirty="0" smtClean="0">
                <a:effectLst>
                  <a:outerShdw blurRad="38100" dist="38100" dir="2700000" algn="tl">
                    <a:srgbClr val="000000">
                      <a:alpha val="43137"/>
                    </a:srgbClr>
                  </a:outerShdw>
                </a:effectLst>
                <a:latin typeface="Cambria" pitchFamily="18" charset="0"/>
              </a:rPr>
              <a:t>NT</a:t>
            </a:r>
            <a:r>
              <a:rPr lang="en-US" sz="2400" b="1" dirty="0" smtClean="0">
                <a:latin typeface="Cambria" pitchFamily="18" charset="0"/>
              </a:rPr>
              <a:t> Scriptures had not yet been completed and collected.</a:t>
            </a:r>
          </a:p>
          <a:p>
            <a:pPr indent="457200">
              <a:spcAft>
                <a:spcPts val="1200"/>
              </a:spcAft>
            </a:pPr>
            <a:r>
              <a:rPr lang="en-US" sz="2400" b="1" dirty="0" smtClean="0">
                <a:latin typeface="Cambria" pitchFamily="18" charset="0"/>
              </a:rPr>
              <a:t>After the completion of the </a:t>
            </a:r>
            <a:r>
              <a:rPr lang="en-US" sz="2400" b="1" dirty="0" smtClean="0">
                <a:effectLst>
                  <a:outerShdw blurRad="38100" dist="38100" dir="2700000" algn="tl">
                    <a:srgbClr val="000000">
                      <a:alpha val="43137"/>
                    </a:srgbClr>
                  </a:outerShdw>
                </a:effectLst>
                <a:latin typeface="Cambria" pitchFamily="18" charset="0"/>
              </a:rPr>
              <a:t>NT</a:t>
            </a:r>
            <a:r>
              <a:rPr lang="en-US" sz="2400" b="1" dirty="0" smtClean="0">
                <a:latin typeface="Cambria" pitchFamily="18" charset="0"/>
              </a:rPr>
              <a:t>, the gifts of both apostles and prophets wound down.  Today, the gift to carry the message to unbelievers is carried out by evangelists and pastor-teachers.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4:11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70756"/>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EVANGELISTS:</a:t>
            </a:r>
            <a:r>
              <a:rPr lang="en-US" sz="2400" b="1" dirty="0" smtClean="0">
                <a:latin typeface="Cambria" pitchFamily="18" charset="0"/>
              </a:rPr>
              <a:t>  As traveling ministers similar to itinerant preachers or missionaries today, evangelists brought the gospel to non-Christian regions (</a:t>
            </a:r>
            <a:r>
              <a:rPr lang="en-US" sz="2400" b="1" dirty="0" smtClean="0">
                <a:effectLst>
                  <a:outerShdw blurRad="38100" dist="38100" dir="2700000" algn="tl">
                    <a:srgbClr val="000000">
                      <a:alpha val="43137"/>
                    </a:srgbClr>
                  </a:outerShdw>
                </a:effectLst>
                <a:latin typeface="Cambria" pitchFamily="18" charset="0"/>
              </a:rPr>
              <a:t>Acts 8:5-13</a:t>
            </a:r>
            <a:r>
              <a:rPr lang="en-US" sz="2400" b="1" dirty="0" smtClean="0">
                <a:latin typeface="Cambria" pitchFamily="18" charset="0"/>
              </a:rPr>
              <a:t>).  They often started churches or further developed those established by apostles.  </a:t>
            </a:r>
          </a:p>
          <a:p>
            <a:pPr indent="457200">
              <a:spcAft>
                <a:spcPts val="1200"/>
              </a:spcAft>
            </a:pPr>
            <a:r>
              <a:rPr lang="en-US" sz="2400" b="1" dirty="0" smtClean="0">
                <a:latin typeface="Cambria" pitchFamily="18" charset="0"/>
              </a:rPr>
              <a:t>A gifted evangelist possesses a special ability to communicate the gospel, to make it particularly plain and relevant to unbelievers, and to help hesitant people take the step of faith.  The result of their efforts are often numerically impressive.  </a:t>
            </a: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NOTE:</a:t>
            </a:r>
            <a:r>
              <a:rPr lang="en-US" sz="2400" b="1" dirty="0" smtClean="0">
                <a:latin typeface="Cambria" pitchFamily="18" charset="0"/>
              </a:rPr>
              <a:t>  we all must share in carrying out the great commission (</a:t>
            </a:r>
            <a:r>
              <a:rPr lang="en-US" sz="2400" b="1" dirty="0" smtClean="0">
                <a:effectLst>
                  <a:outerShdw blurRad="38100" dist="38100" dir="2700000" algn="tl">
                    <a:srgbClr val="000000">
                      <a:alpha val="43137"/>
                    </a:srgbClr>
                  </a:outerShdw>
                </a:effectLst>
                <a:latin typeface="Cambria" pitchFamily="18" charset="0"/>
              </a:rPr>
              <a:t>Matt 28:18-20</a:t>
            </a:r>
            <a:r>
              <a:rPr lang="en-US" sz="2400" b="1" dirty="0" smtClean="0">
                <a:latin typeface="Cambria" pitchFamily="18" charset="0"/>
              </a:rPr>
              <a:t>).  We should never be tempted to “leave evangelism to the experts.”  Christ wants all of us to spread His message among our friends (</a:t>
            </a:r>
            <a:r>
              <a:rPr lang="en-US" sz="2400" b="1" dirty="0" smtClean="0">
                <a:effectLst>
                  <a:outerShdw blurRad="38100" dist="38100" dir="2700000" algn="tl">
                    <a:srgbClr val="000000">
                      <a:alpha val="43137"/>
                    </a:srgbClr>
                  </a:outerShdw>
                </a:effectLst>
                <a:latin typeface="Cambria" pitchFamily="18" charset="0"/>
              </a:rPr>
              <a:t>2Tim 4:5</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4:11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832092"/>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PASTOR-TEACHERS:</a:t>
            </a:r>
            <a:r>
              <a:rPr lang="en-US" sz="2400" b="1" dirty="0" smtClean="0">
                <a:latin typeface="Cambria" pitchFamily="18" charset="0"/>
              </a:rPr>
              <a:t>  The two terms “pastor” and “teachers” are linked grammatically in the Greek text.  Paul uses one article for the two terms.  Though they can be distinguished, Paul likely had in mind a close association between pastors and teachers.  </a:t>
            </a:r>
          </a:p>
          <a:p>
            <a:pPr indent="457200">
              <a:spcAft>
                <a:spcPts val="1200"/>
              </a:spcAft>
            </a:pPr>
            <a:r>
              <a:rPr lang="en-US" sz="2400" b="1" dirty="0" smtClean="0">
                <a:latin typeface="Cambria" pitchFamily="18" charset="0"/>
              </a:rPr>
              <a:t>It’s quite likely that pastors and teachers referred to roles of the “elders” in the churches, whose responsibility it was to shepherd and to teach (</a:t>
            </a:r>
            <a:r>
              <a:rPr lang="en-US" sz="2400" b="1" dirty="0" smtClean="0">
                <a:effectLst>
                  <a:outerShdw blurRad="38100" dist="38100" dir="2700000" algn="tl">
                    <a:srgbClr val="000000">
                      <a:alpha val="43137"/>
                    </a:srgbClr>
                  </a:outerShdw>
                </a:effectLst>
                <a:latin typeface="Cambria" pitchFamily="18" charset="0"/>
              </a:rPr>
              <a:t>1Tim 3:2; 1Pet5:1-3</a:t>
            </a:r>
            <a:r>
              <a:rPr lang="en-US" sz="2400" b="1" dirty="0" smtClean="0">
                <a:latin typeface="Cambria" pitchFamily="18" charset="0"/>
              </a:rPr>
              <a:t>).  </a:t>
            </a:r>
          </a:p>
          <a:p>
            <a:pPr indent="457200">
              <a:spcAft>
                <a:spcPts val="1200"/>
              </a:spcAft>
            </a:pPr>
            <a:r>
              <a:rPr lang="en-US" sz="2400" b="1" dirty="0" smtClean="0">
                <a:latin typeface="Cambria" pitchFamily="18" charset="0"/>
              </a:rPr>
              <a:t>The pastor shepherded the flock by meeting the day-to-day needs of the congregation—counseling, confronting, comforting, and guiding.  As well as taught the flock through the teaching and preaching of the Word of God.</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4:11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355312"/>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PASTOR-TEACHERS [cont.]:</a:t>
            </a:r>
            <a:r>
              <a:rPr lang="en-US" sz="2400" b="1" dirty="0" smtClean="0">
                <a:latin typeface="Cambria" pitchFamily="18" charset="0"/>
              </a:rPr>
              <a:t>  </a:t>
            </a:r>
          </a:p>
          <a:p>
            <a:pPr indent="457200">
              <a:spcAft>
                <a:spcPts val="1200"/>
              </a:spcAft>
            </a:pPr>
            <a:r>
              <a:rPr lang="en-US" sz="2400" b="1" dirty="0" smtClean="0">
                <a:latin typeface="Cambria" pitchFamily="18" charset="0"/>
              </a:rPr>
              <a:t>This gift has not changed over time.  Leaders functioning as pastors and teachers do the same work in the churches today that their predecessors did centuries ago.  </a:t>
            </a: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NOTE:</a:t>
            </a:r>
            <a:r>
              <a:rPr lang="en-US" sz="2200" b="1" dirty="0" smtClean="0">
                <a:latin typeface="Cambria" pitchFamily="18" charset="0"/>
              </a:rPr>
              <a:t> </a:t>
            </a:r>
            <a:r>
              <a:rPr lang="en-US" sz="2400" b="1" dirty="0" smtClean="0">
                <a:latin typeface="Cambria" pitchFamily="18" charset="0"/>
              </a:rPr>
              <a:t> These brief descriptions of apostles, prophets, evangelists, and pastor-teachers exemplify the care God has for His church.  He didn’t leave the church orphaned, with nobody to teach, comfort, shepherd, or nurture them in their fledgling faith.  </a:t>
            </a:r>
          </a:p>
          <a:p>
            <a:pPr indent="457200">
              <a:spcAft>
                <a:spcPts val="1200"/>
              </a:spcAft>
            </a:pPr>
            <a:r>
              <a:rPr lang="en-US" sz="2400" b="1" dirty="0" smtClean="0">
                <a:latin typeface="Cambria" pitchFamily="18" charset="0"/>
              </a:rPr>
              <a:t>Instead, He sent His Spirit, whose grace so transformed the lives of believers that they would be used by God to build up the body of Christ—both the local churches and the universal church throughout the world.</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4:11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3" name="Picture 2" descr="Cover page 4.jpg"/>
          <p:cNvPicPr>
            <a:picLocks noChangeAspect="1"/>
          </p:cNvPicPr>
          <p:nvPr/>
        </p:nvPicPr>
        <p:blipFill>
          <a:blip r:embed="rId3" cstate="print"/>
          <a:stretch>
            <a:fillRect/>
          </a:stretch>
        </p:blipFill>
        <p:spPr>
          <a:xfrm>
            <a:off x="228600" y="228600"/>
            <a:ext cx="8686800" cy="6400800"/>
          </a:xfrm>
          <a:prstGeom prst="rect">
            <a:avLst/>
          </a:prstGeom>
          <a:ln>
            <a:noFill/>
          </a:ln>
          <a:effectLst>
            <a:outerShdw blurRad="190500" algn="tl" rotWithShape="0">
              <a:srgbClr val="000000">
                <a:alpha val="70000"/>
              </a:srgbClr>
            </a:outerShdw>
          </a:effectLst>
        </p:spPr>
      </p:pic>
      <p:sp>
        <p:nvSpPr>
          <p:cNvPr id="5" name="TextBox 4"/>
          <p:cNvSpPr txBox="1"/>
          <p:nvPr/>
        </p:nvSpPr>
        <p:spPr>
          <a:xfrm rot="-180000">
            <a:off x="988314" y="3161828"/>
            <a:ext cx="5262558" cy="461665"/>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latin typeface="Cambria" pitchFamily="18" charset="0"/>
              </a:rPr>
              <a:t>“Embracing A Full-Bodied Ministry”</a:t>
            </a:r>
            <a:endParaRPr lang="en-US" sz="2400" dirty="0">
              <a:effectLst>
                <a:outerShdw blurRad="38100" dist="38100" dir="2700000" algn="tl">
                  <a:srgbClr val="000000">
                    <a:alpha val="43137"/>
                  </a:srgbClr>
                </a:outerShdw>
              </a:effectLst>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58370" name="Picture 2" descr="Ephesians 4:1-11"/>
          <p:cNvPicPr>
            <a:picLocks noChangeAspect="1" noChangeArrowheads="1"/>
          </p:cNvPicPr>
          <p:nvPr/>
        </p:nvPicPr>
        <p:blipFill>
          <a:blip r:embed="rId2" cstate="print"/>
          <a:srcRect/>
          <a:stretch>
            <a:fillRect/>
          </a:stretch>
        </p:blipFill>
        <p:spPr bwMode="auto">
          <a:xfrm>
            <a:off x="1447800" y="228600"/>
            <a:ext cx="5257800" cy="6381360"/>
          </a:xfrm>
          <a:prstGeom prst="rect">
            <a:avLst/>
          </a:prstGeom>
          <a:noFill/>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95360" cy="5394960"/>
          </a:xfrm>
          <a:prstGeom prst="rect">
            <a:avLst/>
          </a:prstGeom>
          <a:gradFill>
            <a:gsLst>
              <a:gs pos="0">
                <a:srgbClr val="5E9EFF"/>
              </a:gs>
              <a:gs pos="39999">
                <a:srgbClr val="85C2FF"/>
              </a:gs>
              <a:gs pos="70000">
                <a:srgbClr val="C4D6EB"/>
              </a:gs>
              <a:gs pos="100000">
                <a:srgbClr val="FFEBFA"/>
              </a:gs>
            </a:gsLst>
            <a:lin ang="5400000" scaled="0"/>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500" b="1" baseline="30000" dirty="0" smtClean="0">
                <a:effectLst>
                  <a:outerShdw blurRad="38100" dist="38100" dir="2700000" algn="tl">
                    <a:srgbClr val="000000">
                      <a:alpha val="43137"/>
                    </a:srgbClr>
                  </a:outerShdw>
                </a:effectLst>
                <a:latin typeface="Georgia" pitchFamily="18" charset="0"/>
              </a:rPr>
              <a:t>12</a:t>
            </a:r>
            <a:r>
              <a:rPr lang="en-US" sz="2500" i="1" dirty="0" smtClean="0">
                <a:latin typeface="Georgia" pitchFamily="18" charset="0"/>
              </a:rPr>
              <a:t>There to equip his people for works of service, so that the body of Christ may be built up </a:t>
            </a:r>
            <a:r>
              <a:rPr lang="en-US" sz="2500" b="1" baseline="30000" dirty="0" smtClean="0">
                <a:effectLst>
                  <a:outerShdw blurRad="38100" dist="38100" dir="2700000" algn="tl">
                    <a:srgbClr val="000000">
                      <a:alpha val="43137"/>
                    </a:srgbClr>
                  </a:outerShdw>
                </a:effectLst>
                <a:latin typeface="Georgia" pitchFamily="18" charset="0"/>
              </a:rPr>
              <a:t>13</a:t>
            </a:r>
            <a:r>
              <a:rPr lang="en-US" sz="2500" i="1" dirty="0" smtClean="0">
                <a:latin typeface="Georgia" pitchFamily="18" charset="0"/>
              </a:rPr>
              <a:t>until we all reach unity in the faith and in the knowledge of the Son of God and become mature, attaining to the whole measure of the fullness of Christ.  </a:t>
            </a:r>
            <a:r>
              <a:rPr lang="en-US" sz="2500" b="1" baseline="30000" dirty="0" smtClean="0">
                <a:effectLst>
                  <a:outerShdw blurRad="38100" dist="38100" dir="2700000" algn="tl">
                    <a:srgbClr val="000000">
                      <a:alpha val="43137"/>
                    </a:srgbClr>
                  </a:outerShdw>
                </a:effectLst>
                <a:latin typeface="Georgia" pitchFamily="18" charset="0"/>
              </a:rPr>
              <a:t>14</a:t>
            </a:r>
            <a:r>
              <a:rPr lang="en-US" sz="2500" i="1" dirty="0" smtClean="0">
                <a:latin typeface="Georgia" pitchFamily="18" charset="0"/>
              </a:rPr>
              <a:t>Then we will no longer be infants, tossed back and forth by the waves, and blown here and there by every wind of teaching and by the cunning and craftiness of people in their deceitful scheming.  </a:t>
            </a:r>
            <a:r>
              <a:rPr lang="en-US" sz="2500" b="1" baseline="30000" dirty="0" smtClean="0">
                <a:effectLst>
                  <a:outerShdw blurRad="38100" dist="38100" dir="2700000" algn="tl">
                    <a:srgbClr val="000000">
                      <a:alpha val="43137"/>
                    </a:srgbClr>
                  </a:outerShdw>
                </a:effectLst>
                <a:latin typeface="Georgia" pitchFamily="18" charset="0"/>
              </a:rPr>
              <a:t>15</a:t>
            </a:r>
            <a:r>
              <a:rPr lang="en-US" sz="2500" i="1" dirty="0" smtClean="0">
                <a:latin typeface="Georgia" pitchFamily="18" charset="0"/>
              </a:rPr>
              <a:t>Instead, speaking the truth in love, we will grow to become in every respect the mature body of him who is the head, that is, Christ. </a:t>
            </a:r>
            <a:r>
              <a:rPr lang="en-US" sz="2500" b="1" baseline="30000" dirty="0" smtClean="0">
                <a:effectLst>
                  <a:outerShdw blurRad="38100" dist="38100" dir="2700000" algn="tl">
                    <a:srgbClr val="000000">
                      <a:alpha val="43137"/>
                    </a:srgbClr>
                  </a:outerShdw>
                </a:effectLst>
                <a:latin typeface="Georgia" pitchFamily="18" charset="0"/>
              </a:rPr>
              <a:t>16</a:t>
            </a:r>
            <a:r>
              <a:rPr lang="en-US" sz="2500" i="1" dirty="0" smtClean="0">
                <a:latin typeface="Georgia" pitchFamily="18" charset="0"/>
              </a:rPr>
              <a:t>From him the whole body, joined and held together by every supporting ligament, grows and builds itself up in love, as each part does its work.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4:12 – 16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30887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We must allow </a:t>
            </a:r>
            <a:r>
              <a:rPr lang="en-US" sz="2400" b="1" dirty="0" smtClean="0">
                <a:effectLst>
                  <a:outerShdw blurRad="38100" dist="38100" dir="2700000" algn="tl">
                    <a:srgbClr val="000000">
                      <a:alpha val="43137"/>
                    </a:srgbClr>
                  </a:outerShdw>
                </a:effectLst>
                <a:latin typeface="Cambria" pitchFamily="18" charset="0"/>
              </a:rPr>
              <a:t>Ephesians 4</a:t>
            </a:r>
            <a:r>
              <a:rPr lang="en-US" sz="2400" b="1" dirty="0" smtClean="0">
                <a:latin typeface="Cambria" pitchFamily="18" charset="0"/>
              </a:rPr>
              <a:t> to remind us that the church is not a corporation.  The church is a family.  The church is a body. </a:t>
            </a: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SWINDOLL</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quotes Ray Stedman &gt;</a:t>
            </a:r>
            <a:r>
              <a:rPr lang="en-US" sz="2400" b="1" dirty="0" smtClean="0">
                <a:latin typeface="Cambria" pitchFamily="18" charset="0"/>
              </a:rPr>
              <a:t> “We easily forget the church is a body.  We have tried to operate the church as an institution, a corporation, a business.  But the reality Paul wants us to grasp in Ephesians is that the church is a body, made up of “cells”—and the cells are individual believers, you and me and our other brothers and sisters in Christ.  Each cell has a unique role to play in keeping the entire body healthy.”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4:12 – 16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Following his rapid-fire list of leaders given to the church in </a:t>
            </a:r>
            <a:r>
              <a:rPr lang="en-US" sz="2400" b="1" dirty="0" smtClean="0">
                <a:effectLst>
                  <a:outerShdw blurRad="38100" dist="38100" dir="2700000" algn="tl">
                    <a:srgbClr val="000000">
                      <a:alpha val="43137"/>
                    </a:srgbClr>
                  </a:outerShdw>
                </a:effectLst>
                <a:latin typeface="Cambria" pitchFamily="18" charset="0"/>
              </a:rPr>
              <a:t>4:11</a:t>
            </a:r>
            <a:r>
              <a:rPr lang="en-US" sz="2400" b="1" dirty="0" smtClean="0">
                <a:latin typeface="Cambria" pitchFamily="18" charset="0"/>
              </a:rPr>
              <a:t>, Paul answers the </a:t>
            </a:r>
            <a:r>
              <a:rPr lang="en-US" sz="2400" b="1" i="1" dirty="0" smtClean="0">
                <a:effectLst>
                  <a:outerShdw blurRad="38100" dist="38100" dir="2700000" algn="tl">
                    <a:srgbClr val="000000">
                      <a:alpha val="43137"/>
                    </a:srgbClr>
                  </a:outerShdw>
                </a:effectLst>
                <a:latin typeface="Cambria" pitchFamily="18" charset="0"/>
              </a:rPr>
              <a:t>“why”</a:t>
            </a:r>
            <a:r>
              <a:rPr lang="en-US" sz="2400" b="1" dirty="0" smtClean="0">
                <a:latin typeface="Cambria" pitchFamily="18" charset="0"/>
              </a:rPr>
              <a:t> and the </a:t>
            </a:r>
            <a:r>
              <a:rPr lang="en-US" sz="2400" b="1" i="1" dirty="0" smtClean="0">
                <a:effectLst>
                  <a:outerShdw blurRad="38100" dist="38100" dir="2700000" algn="tl">
                    <a:srgbClr val="000000">
                      <a:alpha val="43137"/>
                    </a:srgbClr>
                  </a:outerShdw>
                </a:effectLst>
                <a:latin typeface="Cambria" pitchFamily="18" charset="0"/>
              </a:rPr>
              <a:t>“how”</a:t>
            </a:r>
            <a:r>
              <a:rPr lang="en-US" sz="2400" b="1" dirty="0" smtClean="0">
                <a:latin typeface="Cambria" pitchFamily="18" charset="0"/>
              </a:rPr>
              <a:t> questions in </a:t>
            </a:r>
            <a:r>
              <a:rPr lang="en-US" sz="2400" b="1" dirty="0" smtClean="0">
                <a:effectLst>
                  <a:outerShdw blurRad="38100" dist="38100" dir="2700000" algn="tl">
                    <a:srgbClr val="000000">
                      <a:alpha val="43137"/>
                    </a:srgbClr>
                  </a:outerShdw>
                </a:effectLst>
                <a:latin typeface="Cambria" pitchFamily="18" charset="0"/>
              </a:rPr>
              <a:t>4:12-16</a:t>
            </a:r>
            <a:r>
              <a:rPr lang="en-US" sz="2400" b="1" dirty="0" smtClean="0">
                <a:latin typeface="Cambria" pitchFamily="18" charset="0"/>
              </a:rPr>
              <a:t>.  Why has the Lord gifted the body with these leadership gifts?  And how do these relate to the spiritual gifts distributed throughout the entire body of Christ?   </a:t>
            </a:r>
          </a:p>
          <a:p>
            <a:pPr indent="457200">
              <a:spcAft>
                <a:spcPts val="1200"/>
              </a:spcAft>
            </a:pPr>
            <a:r>
              <a:rPr lang="en-US" sz="2400" b="1" dirty="0" smtClean="0">
                <a:latin typeface="Cambria" pitchFamily="18" charset="0"/>
              </a:rPr>
              <a:t>Paul gives </a:t>
            </a:r>
            <a:r>
              <a:rPr lang="en-US" sz="2400" b="1" i="1" u="sng" dirty="0" smtClean="0">
                <a:latin typeface="Cambria" pitchFamily="18" charset="0"/>
              </a:rPr>
              <a:t>three</a:t>
            </a:r>
            <a:r>
              <a:rPr lang="en-US" sz="2400" b="1" dirty="0" smtClean="0">
                <a:latin typeface="Cambria" pitchFamily="18" charset="0"/>
              </a:rPr>
              <a:t> </a:t>
            </a:r>
            <a:r>
              <a:rPr lang="en-US" sz="2400" b="1" i="1" u="sng" dirty="0" smtClean="0">
                <a:latin typeface="Cambria" pitchFamily="18" charset="0"/>
              </a:rPr>
              <a:t>reasons</a:t>
            </a:r>
            <a:r>
              <a:rPr lang="en-US" sz="2400" b="1" dirty="0" smtClean="0">
                <a:latin typeface="Cambria" pitchFamily="18" charset="0"/>
              </a:rPr>
              <a:t> for God’s gifts to the church (</a:t>
            </a:r>
            <a:r>
              <a:rPr lang="en-US" sz="2400" b="1" dirty="0" smtClean="0">
                <a:effectLst>
                  <a:outerShdw blurRad="38100" dist="38100" dir="2700000" algn="tl">
                    <a:srgbClr val="000000">
                      <a:alpha val="43137"/>
                    </a:srgbClr>
                  </a:outerShdw>
                </a:effectLst>
                <a:latin typeface="Cambria" pitchFamily="18" charset="0"/>
              </a:rPr>
              <a:t>4:12</a:t>
            </a:r>
            <a:r>
              <a:rPr lang="en-US" sz="2400" b="1" dirty="0" smtClean="0">
                <a:latin typeface="Cambria" pitchFamily="18" charset="0"/>
              </a:rPr>
              <a:t>) and emphasizes four results of a healthy, full-bodied ministry of the Spirit (</a:t>
            </a:r>
            <a:r>
              <a:rPr lang="en-US" sz="2400" b="1" dirty="0" smtClean="0">
                <a:effectLst>
                  <a:outerShdw blurRad="38100" dist="38100" dir="2700000" algn="tl">
                    <a:srgbClr val="000000">
                      <a:alpha val="43137"/>
                    </a:srgbClr>
                  </a:outerShdw>
                </a:effectLst>
                <a:latin typeface="Cambria" pitchFamily="18" charset="0"/>
              </a:rPr>
              <a:t>4:13-16</a:t>
            </a:r>
            <a:r>
              <a:rPr lang="en-US" sz="2400" b="1" dirty="0" smtClean="0">
                <a:latin typeface="Cambria" pitchFamily="18" charset="0"/>
              </a:rPr>
              <a:t>).  In the process Paul reveals </a:t>
            </a:r>
            <a:r>
              <a:rPr lang="en-US" sz="2400" b="1" i="1" u="sng" dirty="0" smtClean="0">
                <a:latin typeface="Cambria" pitchFamily="18" charset="0"/>
              </a:rPr>
              <a:t>three</a:t>
            </a:r>
            <a:r>
              <a:rPr lang="en-US" sz="2400" b="1" dirty="0" smtClean="0">
                <a:latin typeface="Cambria" pitchFamily="18" charset="0"/>
              </a:rPr>
              <a:t> </a:t>
            </a:r>
            <a:r>
              <a:rPr lang="en-US" sz="2400" b="1" i="1" u="sng" dirty="0" smtClean="0">
                <a:latin typeface="Cambria" pitchFamily="18" charset="0"/>
              </a:rPr>
              <a:t>purposes</a:t>
            </a:r>
            <a:r>
              <a:rPr lang="en-US" sz="2400" b="1" dirty="0" smtClean="0">
                <a:latin typeface="Cambria" pitchFamily="18" charset="0"/>
              </a:rPr>
              <a:t> for the gifted ministries of leadership in the church:  an </a:t>
            </a:r>
            <a:r>
              <a:rPr lang="en-US" sz="2400" b="1" u="sng" dirty="0" smtClean="0">
                <a:latin typeface="Cambria" pitchFamily="18" charset="0"/>
              </a:rPr>
              <a:t>immediate</a:t>
            </a:r>
            <a:r>
              <a:rPr lang="en-US" sz="2400" b="1" dirty="0" smtClean="0">
                <a:latin typeface="Cambria" pitchFamily="18" charset="0"/>
              </a:rPr>
              <a:t> purpose (</a:t>
            </a:r>
            <a:r>
              <a:rPr lang="en-US" sz="2400" b="1" dirty="0" smtClean="0">
                <a:effectLst>
                  <a:outerShdw blurRad="38100" dist="38100" dir="2700000" algn="tl">
                    <a:srgbClr val="000000">
                      <a:alpha val="43137"/>
                    </a:srgbClr>
                  </a:outerShdw>
                </a:effectLst>
                <a:latin typeface="Cambria" pitchFamily="18" charset="0"/>
              </a:rPr>
              <a:t>4:12</a:t>
            </a:r>
            <a:r>
              <a:rPr lang="en-US" sz="2400" b="1" dirty="0" smtClean="0">
                <a:latin typeface="Cambria" pitchFamily="18" charset="0"/>
              </a:rPr>
              <a:t>), an </a:t>
            </a:r>
            <a:r>
              <a:rPr lang="en-US" sz="2400" b="1" u="sng" dirty="0" smtClean="0">
                <a:latin typeface="Cambria" pitchFamily="18" charset="0"/>
              </a:rPr>
              <a:t>intermediate</a:t>
            </a:r>
            <a:r>
              <a:rPr lang="en-US" sz="2400" b="1" dirty="0" smtClean="0">
                <a:latin typeface="Cambria" pitchFamily="18" charset="0"/>
              </a:rPr>
              <a:t> purpose (</a:t>
            </a:r>
            <a:r>
              <a:rPr lang="en-US" sz="2400" b="1" dirty="0" smtClean="0">
                <a:effectLst>
                  <a:outerShdw blurRad="38100" dist="38100" dir="2700000" algn="tl">
                    <a:srgbClr val="000000">
                      <a:alpha val="43137"/>
                    </a:srgbClr>
                  </a:outerShdw>
                </a:effectLst>
                <a:latin typeface="Cambria" pitchFamily="18" charset="0"/>
              </a:rPr>
              <a:t>4:13-15</a:t>
            </a:r>
            <a:r>
              <a:rPr lang="en-US" sz="2400" b="1" dirty="0" smtClean="0">
                <a:latin typeface="Cambria" pitchFamily="18" charset="0"/>
              </a:rPr>
              <a:t>), and an </a:t>
            </a:r>
            <a:r>
              <a:rPr lang="en-US" sz="2400" b="1" u="sng" dirty="0" smtClean="0">
                <a:latin typeface="Cambria" pitchFamily="18" charset="0"/>
              </a:rPr>
              <a:t>ultimate</a:t>
            </a:r>
            <a:r>
              <a:rPr lang="en-US" sz="2400" b="1" dirty="0" smtClean="0">
                <a:latin typeface="Cambria" pitchFamily="18" charset="0"/>
              </a:rPr>
              <a:t> purpose (</a:t>
            </a:r>
            <a:r>
              <a:rPr lang="en-US" sz="2400" b="1" dirty="0" smtClean="0">
                <a:effectLst>
                  <a:outerShdw blurRad="38100" dist="38100" dir="2700000" algn="tl">
                    <a:srgbClr val="000000">
                      <a:alpha val="43137"/>
                    </a:srgbClr>
                  </a:outerShdw>
                </a:effectLst>
                <a:latin typeface="Cambria" pitchFamily="18" charset="0"/>
              </a:rPr>
              <a:t>4:16</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4:12 – 16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65000"/>
          </a:schemeClr>
        </a:solidFill>
        <a:effectLst/>
      </p:bgPr>
    </p:bg>
    <p:spTree>
      <p:nvGrpSpPr>
        <p:cNvPr id="1" name=""/>
        <p:cNvGrpSpPr/>
        <p:nvPr/>
      </p:nvGrpSpPr>
      <p:grpSpPr>
        <a:xfrm>
          <a:off x="0" y="0"/>
          <a:ext cx="0" cy="0"/>
          <a:chOff x="0" y="0"/>
          <a:chExt cx="0" cy="0"/>
        </a:xfrm>
      </p:grpSpPr>
      <p:pic>
        <p:nvPicPr>
          <p:cNvPr id="2" name="Picture 1" descr="4 - 11 purpose.jpg"/>
          <p:cNvPicPr>
            <a:picLocks noChangeAspect="1"/>
          </p:cNvPicPr>
          <p:nvPr/>
        </p:nvPicPr>
        <p:blipFill>
          <a:blip r:embed="rId2" cstate="print"/>
          <a:stretch>
            <a:fillRect/>
          </a:stretch>
        </p:blipFill>
        <p:spPr>
          <a:xfrm>
            <a:off x="533400" y="1066800"/>
            <a:ext cx="8123464" cy="48768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8320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a:t>
            </a:r>
            <a:r>
              <a:rPr lang="en-US" sz="2200" b="1" u="sng" dirty="0" smtClean="0">
                <a:effectLst>
                  <a:outerShdw blurRad="38100" dist="38100" dir="2700000" algn="tl">
                    <a:srgbClr val="000000">
                      <a:alpha val="43137"/>
                    </a:srgbClr>
                  </a:outerShdw>
                </a:effectLst>
                <a:latin typeface="Cambria" pitchFamily="18" charset="0"/>
              </a:rPr>
              <a:t>IMMEDIATE</a:t>
            </a:r>
            <a:r>
              <a:rPr lang="en-US" sz="2200" b="1" dirty="0" smtClean="0">
                <a:effectLst>
                  <a:outerShdw blurRad="38100" dist="38100" dir="2700000" algn="tl">
                    <a:srgbClr val="000000">
                      <a:alpha val="43137"/>
                    </a:srgbClr>
                  </a:outerShdw>
                </a:effectLst>
                <a:latin typeface="Cambria" pitchFamily="18" charset="0"/>
              </a:rPr>
              <a:t> </a:t>
            </a:r>
            <a:r>
              <a:rPr lang="en-US" sz="2200" b="1" u="sng" dirty="0" smtClean="0">
                <a:effectLst>
                  <a:outerShdw blurRad="38100" dist="38100" dir="2700000" algn="tl">
                    <a:srgbClr val="000000">
                      <a:alpha val="43137"/>
                    </a:srgbClr>
                  </a:outerShdw>
                </a:effectLst>
                <a:latin typeface="Cambria" pitchFamily="18" charset="0"/>
              </a:rPr>
              <a:t>PURPOSE</a:t>
            </a:r>
            <a:r>
              <a:rPr lang="en-US" sz="2400" b="1" dirty="0" smtClean="0">
                <a:latin typeface="Cambria" pitchFamily="18" charset="0"/>
              </a:rPr>
              <a:t> of God’s gifts of leadership in a local church is to equip every believer in the congregation to work toward </a:t>
            </a:r>
            <a:r>
              <a:rPr lang="en-US" sz="2400" b="1" i="1" dirty="0" smtClean="0">
                <a:effectLst>
                  <a:outerShdw blurRad="38100" dist="38100" dir="2700000" algn="tl">
                    <a:srgbClr val="000000">
                      <a:alpha val="43137"/>
                    </a:srgbClr>
                  </a:outerShdw>
                </a:effectLst>
                <a:latin typeface="Cambria" pitchFamily="18" charset="0"/>
              </a:rPr>
              <a:t>building</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up the body of Christ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4:12</a:t>
            </a:r>
            <a:r>
              <a:rPr lang="en-US" sz="2400" b="1" dirty="0" smtClean="0">
                <a:latin typeface="Cambria" pitchFamily="18" charset="0"/>
              </a:rPr>
              <a:t>).       </a:t>
            </a:r>
          </a:p>
          <a:p>
            <a:pPr indent="457200">
              <a:spcAft>
                <a:spcPts val="1200"/>
              </a:spcAft>
            </a:pPr>
            <a:r>
              <a:rPr lang="en-US" sz="2400" b="1" dirty="0" smtClean="0">
                <a:latin typeface="Cambria" pitchFamily="18" charset="0"/>
              </a:rPr>
              <a:t>These </a:t>
            </a:r>
            <a:r>
              <a:rPr lang="en-US" sz="2400" b="1" i="1" u="sng" dirty="0" smtClean="0">
                <a:latin typeface="Cambria" pitchFamily="18" charset="0"/>
              </a:rPr>
              <a:t>three</a:t>
            </a:r>
            <a:r>
              <a:rPr lang="en-US" sz="2400" b="1" dirty="0" smtClean="0">
                <a:latin typeface="Cambria" pitchFamily="18" charset="0"/>
              </a:rPr>
              <a:t> </a:t>
            </a:r>
            <a:r>
              <a:rPr lang="en-US" sz="2400" b="1" i="1" u="sng" dirty="0" smtClean="0">
                <a:latin typeface="Cambria" pitchFamily="18" charset="0"/>
              </a:rPr>
              <a:t>steps</a:t>
            </a:r>
            <a:r>
              <a:rPr lang="en-US" sz="2400" b="1" dirty="0" smtClean="0">
                <a:latin typeface="Cambria" pitchFamily="18" charset="0"/>
              </a:rPr>
              <a:t> Paul lists—equipping … serving … building up—should not be thought of as independent of one another.  In fact, the first </a:t>
            </a:r>
            <a:r>
              <a:rPr lang="en-US" sz="2400" b="1" i="1" dirty="0" smtClean="0">
                <a:latin typeface="Cambria" pitchFamily="18" charset="0"/>
              </a:rPr>
              <a:t>(equipping saints)</a:t>
            </a:r>
            <a:r>
              <a:rPr lang="en-US" sz="2400" b="1" dirty="0" smtClean="0">
                <a:latin typeface="Cambria" pitchFamily="18" charset="0"/>
              </a:rPr>
              <a:t> leads to the second </a:t>
            </a:r>
            <a:r>
              <a:rPr lang="en-US" sz="2400" b="1" i="1" dirty="0" smtClean="0">
                <a:latin typeface="Cambria" pitchFamily="18" charset="0"/>
              </a:rPr>
              <a:t>(serving)</a:t>
            </a:r>
            <a:r>
              <a:rPr lang="en-US" sz="2400" b="1" dirty="0" smtClean="0">
                <a:latin typeface="Cambria" pitchFamily="18" charset="0"/>
              </a:rPr>
              <a:t>, which results in the third </a:t>
            </a:r>
            <a:r>
              <a:rPr lang="en-US" sz="2400" b="1" i="1" dirty="0" smtClean="0">
                <a:latin typeface="Cambria" pitchFamily="18" charset="0"/>
              </a:rPr>
              <a:t>(building up the church)</a:t>
            </a:r>
            <a:r>
              <a:rPr lang="en-US" sz="2400" b="1" dirty="0" smtClean="0">
                <a:latin typeface="Cambria" pitchFamily="18" charset="0"/>
              </a:rPr>
              <a:t>.   </a:t>
            </a:r>
          </a:p>
          <a:p>
            <a:pPr indent="457200">
              <a:spcAft>
                <a:spcPts val="1200"/>
              </a:spcAft>
            </a:pPr>
            <a:r>
              <a:rPr lang="en-US" sz="2400" b="1" dirty="0" smtClean="0">
                <a:latin typeface="Cambria" pitchFamily="18" charset="0"/>
              </a:rPr>
              <a:t>As a result of this equipping, members of the body learn to function in new ways, exercising their individual gifts for the benefit of the whole body under the direction and encouragement of church leaders.</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4:12 – 16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members of a congregation are equipped “for the work of service” (</a:t>
            </a:r>
            <a:r>
              <a:rPr lang="en-US" sz="2400" b="1" dirty="0" smtClean="0">
                <a:effectLst>
                  <a:outerShdw blurRad="38100" dist="38100" dir="2700000" algn="tl">
                    <a:srgbClr val="000000">
                      <a:alpha val="43137"/>
                    </a:srgbClr>
                  </a:outerShdw>
                </a:effectLst>
                <a:latin typeface="Cambria" pitchFamily="18" charset="0"/>
              </a:rPr>
              <a:t>4:12</a:t>
            </a:r>
            <a:r>
              <a:rPr lang="en-US" sz="2400" b="1" dirty="0" smtClean="0">
                <a:latin typeface="Cambria" pitchFamily="18" charset="0"/>
              </a:rPr>
              <a:t>).  Unfortunately, many churches hire staff people to do all the real work.  The congregation sits back, arms folded, and observe or supervise while the hired hands do the heavy lifting related to the ministry.</a:t>
            </a: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SWINDOLL</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quotes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Howard Hendricks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&gt;</a:t>
            </a:r>
            <a:r>
              <a:rPr lang="en-US" sz="2400" b="1" dirty="0" smtClean="0">
                <a:latin typeface="Cambria" pitchFamily="18" charset="0"/>
              </a:rPr>
              <a:t> “The church is too much like a football game—fifty thousand people in the stands, desperately in need of exercise, watching twenty-two people on the field desperately in need of rest.”     </a:t>
            </a:r>
          </a:p>
          <a:p>
            <a:pPr indent="457200">
              <a:spcAft>
                <a:spcPts val="1200"/>
              </a:spcAft>
            </a:pPr>
            <a:r>
              <a:rPr lang="en-US" sz="2400" b="1" dirty="0" smtClean="0">
                <a:latin typeface="Cambria" pitchFamily="18" charset="0"/>
              </a:rPr>
              <a:t>The primary mission of the paid minister is to equip the rest of the church to engage in meeting the needs of the flock, by exercising their individual spiritual gifts for the benefit of all.</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4:12 – 16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8320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a:t>
            </a:r>
            <a:r>
              <a:rPr lang="en-US" sz="2200" b="1" u="sng" dirty="0" smtClean="0">
                <a:effectLst>
                  <a:outerShdw blurRad="38100" dist="38100" dir="2700000" algn="tl">
                    <a:srgbClr val="000000">
                      <a:alpha val="43137"/>
                    </a:srgbClr>
                  </a:outerShdw>
                </a:effectLst>
                <a:latin typeface="Cambria" pitchFamily="18" charset="0"/>
              </a:rPr>
              <a:t>INTERMEDIATE</a:t>
            </a:r>
            <a:r>
              <a:rPr lang="en-US" sz="2200" b="1" dirty="0" smtClean="0">
                <a:effectLst>
                  <a:outerShdw blurRad="38100" dist="38100" dir="2700000" algn="tl">
                    <a:srgbClr val="000000">
                      <a:alpha val="43137"/>
                    </a:srgbClr>
                  </a:outerShdw>
                </a:effectLst>
                <a:latin typeface="Cambria" pitchFamily="18" charset="0"/>
              </a:rPr>
              <a:t> </a:t>
            </a:r>
            <a:r>
              <a:rPr lang="en-US" sz="2200" b="1" u="sng" dirty="0" smtClean="0">
                <a:effectLst>
                  <a:outerShdw blurRad="38100" dist="38100" dir="2700000" algn="tl">
                    <a:srgbClr val="000000">
                      <a:alpha val="43137"/>
                    </a:srgbClr>
                  </a:outerShdw>
                </a:effectLst>
                <a:latin typeface="Cambria" pitchFamily="18" charset="0"/>
              </a:rPr>
              <a:t>PURPOSE</a:t>
            </a:r>
            <a:r>
              <a:rPr lang="en-US" sz="2400" b="1" dirty="0" smtClean="0">
                <a:latin typeface="Cambria" pitchFamily="18" charset="0"/>
              </a:rPr>
              <a:t> is promoting unity, mature knowledge, doctrinal stability, and authentic, loving speech (</a:t>
            </a:r>
            <a:r>
              <a:rPr lang="en-US" sz="2400" b="1" dirty="0" smtClean="0">
                <a:effectLst>
                  <a:outerShdw blurRad="38100" dist="38100" dir="2700000" algn="tl">
                    <a:srgbClr val="000000">
                      <a:alpha val="43137"/>
                    </a:srgbClr>
                  </a:outerShdw>
                </a:effectLst>
                <a:latin typeface="Cambria" pitchFamily="18" charset="0"/>
              </a:rPr>
              <a:t>4:13-15</a:t>
            </a:r>
            <a:r>
              <a:rPr lang="en-US" sz="2400" b="1" dirty="0" smtClean="0">
                <a:latin typeface="Cambria" pitchFamily="18" charset="0"/>
              </a:rPr>
              <a:t>).       </a:t>
            </a:r>
          </a:p>
          <a:p>
            <a:pPr indent="457200">
              <a:spcAft>
                <a:spcPts val="1200"/>
              </a:spcAft>
            </a:pPr>
            <a:r>
              <a:rPr lang="en-US" sz="2400" b="1" dirty="0" smtClean="0">
                <a:latin typeface="Cambria" pitchFamily="18" charset="0"/>
              </a:rPr>
              <a:t>The </a:t>
            </a:r>
            <a:r>
              <a:rPr lang="en-US" sz="2400" b="1" i="1" u="sng" dirty="0" smtClean="0">
                <a:latin typeface="Cambria" pitchFamily="18" charset="0"/>
              </a:rPr>
              <a:t>first</a:t>
            </a:r>
            <a:r>
              <a:rPr lang="en-US" sz="2400" b="1" dirty="0" smtClean="0">
                <a:latin typeface="Cambria" pitchFamily="18" charset="0"/>
              </a:rPr>
              <a:t> </a:t>
            </a:r>
            <a:r>
              <a:rPr lang="en-US" sz="2400" b="1" i="1" u="sng" dirty="0" smtClean="0">
                <a:latin typeface="Cambria" pitchFamily="18" charset="0"/>
              </a:rPr>
              <a:t>sign</a:t>
            </a:r>
            <a:r>
              <a:rPr lang="en-US" sz="2400" b="1" dirty="0" smtClean="0">
                <a:latin typeface="Cambria" pitchFamily="18" charset="0"/>
              </a:rPr>
              <a:t> of a grown-up congregation is that the believers possess </a:t>
            </a:r>
            <a:r>
              <a:rPr lang="en-US" sz="2400" b="1" i="1" dirty="0" smtClean="0">
                <a:effectLst>
                  <a:outerShdw blurRad="38100" dist="38100" dir="2700000" algn="tl">
                    <a:srgbClr val="000000">
                      <a:alpha val="43137"/>
                    </a:srgbClr>
                  </a:outerShdw>
                </a:effectLst>
                <a:latin typeface="Cambria" pitchFamily="18" charset="0"/>
              </a:rPr>
              <a:t>“the unity of the faith”</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4:13</a:t>
            </a:r>
            <a:r>
              <a:rPr lang="en-US" sz="2400" b="1" dirty="0" smtClean="0">
                <a:latin typeface="Cambria" pitchFamily="18" charset="0"/>
              </a:rPr>
              <a:t>).   </a:t>
            </a:r>
          </a:p>
          <a:p>
            <a:pPr indent="457200">
              <a:spcAft>
                <a:spcPts val="1200"/>
              </a:spcAft>
            </a:pPr>
            <a:r>
              <a:rPr lang="en-US" sz="2400" b="1" dirty="0" smtClean="0">
                <a:latin typeface="Cambria" pitchFamily="18" charset="0"/>
              </a:rPr>
              <a:t>These include major doctrinal issues like the Trinity, the full deity and full humanity of Christ, the Virgin Birth, the atoning death of Christ to pay for our sins, the miraculous bodily resurrection of Christ, the promise of His future return, salvation by grace alone through faith alone in Christ alone, the inspiration and inerrancy of Scripture, and similar orthodox, non-negotiable truths.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4:12 – 16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09342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a:t>
            </a:r>
            <a:r>
              <a:rPr lang="en-US" sz="2400" b="1" i="1" u="sng" dirty="0" smtClean="0">
                <a:latin typeface="Cambria" pitchFamily="18" charset="0"/>
              </a:rPr>
              <a:t>second</a:t>
            </a:r>
            <a:r>
              <a:rPr lang="en-US" sz="2400" b="1" dirty="0" smtClean="0">
                <a:latin typeface="Cambria" pitchFamily="18" charset="0"/>
              </a:rPr>
              <a:t> </a:t>
            </a:r>
            <a:r>
              <a:rPr lang="en-US" sz="2400" b="1" i="1" u="sng" dirty="0" smtClean="0">
                <a:latin typeface="Cambria" pitchFamily="18" charset="0"/>
              </a:rPr>
              <a:t>sign</a:t>
            </a:r>
            <a:r>
              <a:rPr lang="en-US" sz="2400" b="1" dirty="0" smtClean="0">
                <a:latin typeface="Cambria" pitchFamily="18" charset="0"/>
              </a:rPr>
              <a:t> of a grown-up congregation is that the believers possess a strong </a:t>
            </a:r>
            <a:r>
              <a:rPr lang="en-US" sz="2400" b="1" i="1" dirty="0" smtClean="0">
                <a:effectLst>
                  <a:outerShdw blurRad="38100" dist="38100" dir="2700000" algn="tl">
                    <a:srgbClr val="000000">
                      <a:alpha val="43137"/>
                    </a:srgbClr>
                  </a:outerShdw>
                </a:effectLst>
                <a:latin typeface="Cambria" pitchFamily="18" charset="0"/>
              </a:rPr>
              <a:t>“knowledge of the Son of God”</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4:13</a:t>
            </a:r>
            <a:r>
              <a:rPr lang="en-US" sz="2400" b="1" dirty="0" smtClean="0">
                <a:latin typeface="Cambria" pitchFamily="18" charset="0"/>
              </a:rPr>
              <a:t>).   </a:t>
            </a:r>
          </a:p>
          <a:p>
            <a:pPr indent="457200">
              <a:spcAft>
                <a:spcPts val="1200"/>
              </a:spcAft>
            </a:pPr>
            <a:r>
              <a:rPr lang="en-US" sz="2400" b="1" dirty="0" smtClean="0">
                <a:latin typeface="Cambria" pitchFamily="18" charset="0"/>
              </a:rPr>
              <a:t>The core doctrines of the Christian faith center upon the person and work of Jesus Christ in His first and second coming.  Helping believers know Him both factually and relationally, both theologically and intimately, is a goal of the preaching and teaching ministries of the church.   </a:t>
            </a:r>
          </a:p>
          <a:p>
            <a:pPr indent="457200">
              <a:spcAft>
                <a:spcPts val="1200"/>
              </a:spcAft>
            </a:pPr>
            <a:r>
              <a:rPr lang="en-US" sz="2400" b="1" dirty="0" smtClean="0">
                <a:latin typeface="Cambria" pitchFamily="18" charset="0"/>
              </a:rPr>
              <a:t>This true knowledge touches not only the head but also the heart, resulting in a life of devotion and dedication.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4:12 – 16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pic>
        <p:nvPicPr>
          <p:cNvPr id="2" name="Picture 1" descr="4 - 14 wind.jpg"/>
          <p:cNvPicPr>
            <a:picLocks noChangeAspect="1"/>
          </p:cNvPicPr>
          <p:nvPr/>
        </p:nvPicPr>
        <p:blipFill>
          <a:blip r:embed="rId2" cstate="print"/>
          <a:stretch>
            <a:fillRect/>
          </a:stretch>
        </p:blipFill>
        <p:spPr>
          <a:xfrm>
            <a:off x="609600" y="1143000"/>
            <a:ext cx="7992533" cy="44958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topic of spiritual giftedness is clearly important for an understanding of the Christian life.  Paul directly addresses this issue in a number of places, most specifically in </a:t>
            </a:r>
            <a:r>
              <a:rPr lang="en-US" sz="2400" b="1" dirty="0" smtClean="0">
                <a:effectLst>
                  <a:outerShdw blurRad="38100" dist="38100" dir="2700000" algn="tl">
                    <a:srgbClr val="000000">
                      <a:alpha val="43137"/>
                    </a:srgbClr>
                  </a:outerShdw>
                </a:effectLst>
                <a:latin typeface="Cambria" pitchFamily="18" charset="0"/>
              </a:rPr>
              <a:t>Romans 12</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1Corinthians 12-14</a:t>
            </a:r>
            <a:r>
              <a:rPr lang="en-US" sz="2400" b="1" dirty="0" smtClean="0">
                <a:latin typeface="Cambria" pitchFamily="18" charset="0"/>
              </a:rPr>
              <a:t>, and here in </a:t>
            </a:r>
            <a:r>
              <a:rPr lang="en-US" sz="2400" b="1" dirty="0" smtClean="0">
                <a:effectLst>
                  <a:outerShdw blurRad="38100" dist="38100" dir="2700000" algn="tl">
                    <a:srgbClr val="000000">
                      <a:alpha val="43137"/>
                    </a:srgbClr>
                  </a:outerShdw>
                </a:effectLst>
                <a:latin typeface="Cambria" pitchFamily="18" charset="0"/>
              </a:rPr>
              <a:t>Ephesians 4</a:t>
            </a:r>
            <a:r>
              <a:rPr lang="en-US" sz="2400" b="1" dirty="0" smtClean="0">
                <a:latin typeface="Cambria" pitchFamily="18" charset="0"/>
              </a:rPr>
              <a:t>. </a:t>
            </a:r>
          </a:p>
          <a:p>
            <a:pPr indent="457200">
              <a:spcAft>
                <a:spcPts val="1200"/>
              </a:spcAft>
            </a:pPr>
            <a:r>
              <a:rPr lang="en-US" sz="2400" b="1" dirty="0" smtClean="0">
                <a:latin typeface="Cambria" pitchFamily="18" charset="0"/>
              </a:rPr>
              <a:t>In each of these passage, Paul not only describes various gifts given to individual believers but also explains the purpose of the gifts—to build up the body of Christ.</a:t>
            </a:r>
          </a:p>
          <a:p>
            <a:pPr indent="457200"/>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Ephesians 4:7-16</a:t>
            </a:r>
            <a:r>
              <a:rPr lang="en-US" sz="2400" b="1" dirty="0" smtClean="0">
                <a:latin typeface="Cambria" pitchFamily="18" charset="0"/>
              </a:rPr>
              <a:t>, we’ll see that Paul expected a great deal of diversity in the church as different people exercised their gifts.  At the same time, Paul points us to God’s ultimate reason for giving spiritual gifts to His people—so that we might “attain to the unity of the faith, and of the knowledge of the Sons of God” (</a:t>
            </a:r>
            <a:r>
              <a:rPr lang="en-US" sz="2400" b="1" dirty="0" smtClean="0">
                <a:effectLst>
                  <a:outerShdw blurRad="38100" dist="38100" dir="2700000" algn="tl">
                    <a:srgbClr val="000000">
                      <a:alpha val="43137"/>
                    </a:srgbClr>
                  </a:outerShdw>
                </a:effectLst>
                <a:latin typeface="Cambria" pitchFamily="18" charset="0"/>
              </a:rPr>
              <a:t>4:13</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4:7 – 16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a:t>
            </a:r>
            <a:r>
              <a:rPr lang="en-US" sz="2400" b="1" i="1" u="sng" dirty="0" smtClean="0">
                <a:latin typeface="Cambria" pitchFamily="18" charset="0"/>
              </a:rPr>
              <a:t>third</a:t>
            </a:r>
            <a:r>
              <a:rPr lang="en-US" sz="2400" b="1" i="1" dirty="0" smtClean="0">
                <a:effectLst>
                  <a:outerShdw blurRad="38100" dist="38100" dir="2700000" algn="tl">
                    <a:srgbClr val="000000">
                      <a:alpha val="43137"/>
                    </a:srgbClr>
                  </a:outerShdw>
                </a:effectLst>
                <a:latin typeface="Cambria" pitchFamily="18" charset="0"/>
              </a:rPr>
              <a:t> </a:t>
            </a:r>
            <a:r>
              <a:rPr lang="en-US" sz="2400" b="1" i="1" u="sng" dirty="0" smtClean="0">
                <a:latin typeface="Cambria" pitchFamily="18" charset="0"/>
              </a:rPr>
              <a:t>sign</a:t>
            </a:r>
            <a:r>
              <a:rPr lang="en-US" sz="2400" b="1" dirty="0" smtClean="0">
                <a:latin typeface="Cambria" pitchFamily="18" charset="0"/>
              </a:rPr>
              <a:t> of a grown-up congregation is expressed through unity of the faith and knowledge of Christ that leads to </a:t>
            </a:r>
            <a:r>
              <a:rPr lang="en-US" sz="2400" b="1" i="1" dirty="0" smtClean="0">
                <a:effectLst>
                  <a:outerShdw blurRad="38100" dist="38100" dir="2700000" algn="tl">
                    <a:srgbClr val="000000">
                      <a:alpha val="43137"/>
                    </a:srgbClr>
                  </a:outerShdw>
                </a:effectLst>
                <a:latin typeface="Cambria" pitchFamily="18" charset="0"/>
              </a:rPr>
              <a:t>“mature doctrinal stability”</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4:14</a:t>
            </a:r>
            <a:r>
              <a:rPr lang="en-US" sz="2400" b="1" dirty="0" smtClean="0">
                <a:latin typeface="Cambria" pitchFamily="18" charset="0"/>
              </a:rPr>
              <a:t>).   </a:t>
            </a:r>
          </a:p>
          <a:p>
            <a:pPr indent="457200">
              <a:spcAft>
                <a:spcPts val="1200"/>
              </a:spcAft>
            </a:pPr>
            <a:r>
              <a:rPr lang="en-US" sz="2400" b="1" dirty="0" smtClean="0">
                <a:latin typeface="Cambria" pitchFamily="18" charset="0"/>
              </a:rPr>
              <a:t>Nothing is more tragic than adults who live clueless Christian lives like “infants,” especially those longtime believers who “ought to be teachers” but need somebody to teach them “the elementary principles” of the Christian faith (</a:t>
            </a:r>
            <a:r>
              <a:rPr lang="en-US" sz="2400" b="1" dirty="0" smtClean="0">
                <a:effectLst>
                  <a:outerShdw blurRad="38100" dist="38100" dir="2700000" algn="tl">
                    <a:srgbClr val="000000">
                      <a:alpha val="43137"/>
                    </a:srgbClr>
                  </a:outerShdw>
                </a:effectLst>
                <a:latin typeface="Cambria" pitchFamily="18" charset="0"/>
              </a:rPr>
              <a:t>Heb 5:12</a:t>
            </a:r>
            <a:r>
              <a:rPr lang="en-US" sz="2400" b="1" dirty="0" smtClean="0">
                <a:latin typeface="Cambria" pitchFamily="18" charset="0"/>
              </a:rPr>
              <a:t>). </a:t>
            </a:r>
          </a:p>
          <a:p>
            <a:pPr indent="457200">
              <a:spcAft>
                <a:spcPts val="1200"/>
              </a:spcAft>
            </a:pPr>
            <a:r>
              <a:rPr lang="en-US" sz="2400" b="1" dirty="0" smtClean="0">
                <a:latin typeface="Cambria" pitchFamily="18" charset="0"/>
              </a:rPr>
              <a:t>Paul frequently warned congregations against false teachers, and the Ephesian church was no exception.  Yet false doctrine is not a thing of the past.  In fact, throughout the centuries Satan and his followers have continued to fabricate deceitful philosophies, false religions, and twisted versions of Christianity.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4:12 – 16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3" name="Picture 2" descr="4 - 15.jpg"/>
          <p:cNvPicPr>
            <a:picLocks noChangeAspect="1"/>
          </p:cNvPicPr>
          <p:nvPr/>
        </p:nvPicPr>
        <p:blipFill>
          <a:blip r:embed="rId2" cstate="print"/>
          <a:srcRect t="5556" b="17444"/>
          <a:stretch>
            <a:fillRect/>
          </a:stretch>
        </p:blipFill>
        <p:spPr>
          <a:xfrm>
            <a:off x="609600" y="381000"/>
            <a:ext cx="7924800" cy="6102096"/>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7246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a:t>
            </a:r>
            <a:r>
              <a:rPr lang="en-US" sz="2400" b="1" i="1" u="sng" dirty="0" smtClean="0">
                <a:latin typeface="Cambria" pitchFamily="18" charset="0"/>
              </a:rPr>
              <a:t>fourth</a:t>
            </a:r>
            <a:r>
              <a:rPr lang="en-US" sz="2400" b="1" i="1" dirty="0" smtClean="0">
                <a:effectLst>
                  <a:outerShdw blurRad="38100" dist="38100" dir="2700000" algn="tl">
                    <a:srgbClr val="000000">
                      <a:alpha val="43137"/>
                    </a:srgbClr>
                  </a:outerShdw>
                </a:effectLst>
                <a:latin typeface="Cambria" pitchFamily="18" charset="0"/>
              </a:rPr>
              <a:t> </a:t>
            </a:r>
            <a:r>
              <a:rPr lang="en-US" sz="2400" b="1" i="1" u="sng" dirty="0" smtClean="0">
                <a:latin typeface="Cambria" pitchFamily="18" charset="0"/>
              </a:rPr>
              <a:t>sign</a:t>
            </a:r>
            <a:r>
              <a:rPr lang="en-US" sz="2400" b="1" dirty="0" smtClean="0">
                <a:latin typeface="Cambria" pitchFamily="18" charset="0"/>
              </a:rPr>
              <a:t> of a grown-up congregation is a mature built-up body that is </a:t>
            </a:r>
            <a:r>
              <a:rPr lang="en-US" sz="2400" b="1" i="1" dirty="0" smtClean="0">
                <a:effectLst>
                  <a:outerShdw blurRad="38100" dist="38100" dir="2700000" algn="tl">
                    <a:srgbClr val="000000">
                      <a:alpha val="43137"/>
                    </a:srgbClr>
                  </a:outerShdw>
                </a:effectLst>
                <a:latin typeface="Cambria" pitchFamily="18" charset="0"/>
              </a:rPr>
              <a:t>“speaking the truth in love”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4:15</a:t>
            </a:r>
            <a:r>
              <a:rPr lang="en-US" sz="2400" b="1" dirty="0" smtClean="0">
                <a:latin typeface="Cambria" pitchFamily="18" charset="0"/>
              </a:rPr>
              <a:t>).   </a:t>
            </a:r>
          </a:p>
          <a:p>
            <a:pPr indent="457200">
              <a:spcAft>
                <a:spcPts val="1200"/>
              </a:spcAft>
            </a:pPr>
            <a:r>
              <a:rPr lang="en-US" sz="2400" b="1" dirty="0" smtClean="0">
                <a:latin typeface="Cambria" pitchFamily="18" charset="0"/>
              </a:rPr>
              <a:t>The balance between truth and love is often difficult to maintain.  Some of us are good at truth.  We can spot the smallest inaccuracy in a person’s theological expression and have no fear of pointing it out.  </a:t>
            </a:r>
          </a:p>
          <a:p>
            <a:pPr indent="457200">
              <a:spcAft>
                <a:spcPts val="1200"/>
              </a:spcAft>
            </a:pPr>
            <a:r>
              <a:rPr lang="en-US" sz="2400" b="1" dirty="0" smtClean="0">
                <a:latin typeface="Cambria" pitchFamily="18" charset="0"/>
              </a:rPr>
              <a:t>Others of us desiring to keep the peace, let false teaching go uncontested or allow lies to go uncorrected.  We just can’t bring ourselves to rock anyone’s boat for fear that we’ll cause too many waves in the church.  </a:t>
            </a:r>
          </a:p>
          <a:p>
            <a:pPr indent="457200">
              <a:spcAft>
                <a:spcPts val="1200"/>
              </a:spcAft>
            </a:pPr>
            <a:r>
              <a:rPr lang="en-US" sz="2400" b="1" dirty="0" smtClean="0">
                <a:latin typeface="Cambria" pitchFamily="18" charset="0"/>
              </a:rPr>
              <a:t>But God wants us to be neither abrasive nor timid.  He wants us to show both strength and love.  Truth becomes hard if not soften by love; love becomes soft if it is not strengthened by truth.</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4:12 – 16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pic>
        <p:nvPicPr>
          <p:cNvPr id="3" name="Picture 2" descr="4 - 16 fits.jpeg"/>
          <p:cNvPicPr>
            <a:picLocks noChangeAspect="1"/>
          </p:cNvPicPr>
          <p:nvPr/>
        </p:nvPicPr>
        <p:blipFill>
          <a:blip r:embed="rId2" cstate="print"/>
          <a:stretch>
            <a:fillRect/>
          </a:stretch>
        </p:blipFill>
        <p:spPr>
          <a:xfrm>
            <a:off x="381000" y="304800"/>
            <a:ext cx="8458200" cy="6315457"/>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8320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a:t>
            </a:r>
            <a:r>
              <a:rPr lang="en-US" sz="2200" b="1" u="sng" dirty="0" smtClean="0">
                <a:effectLst>
                  <a:outerShdw blurRad="38100" dist="38100" dir="2700000" algn="tl">
                    <a:srgbClr val="000000">
                      <a:alpha val="43137"/>
                    </a:srgbClr>
                  </a:outerShdw>
                </a:effectLst>
                <a:latin typeface="Cambria" pitchFamily="18" charset="0"/>
              </a:rPr>
              <a:t>ULTIMATE</a:t>
            </a:r>
            <a:r>
              <a:rPr lang="en-US" sz="2200" b="1" dirty="0" smtClean="0">
                <a:effectLst>
                  <a:outerShdw blurRad="38100" dist="38100" dir="2700000" algn="tl">
                    <a:srgbClr val="000000">
                      <a:alpha val="43137"/>
                    </a:srgbClr>
                  </a:outerShdw>
                </a:effectLst>
                <a:latin typeface="Cambria" pitchFamily="18" charset="0"/>
              </a:rPr>
              <a:t> </a:t>
            </a:r>
            <a:r>
              <a:rPr lang="en-US" sz="2200" b="1" u="sng" dirty="0" smtClean="0">
                <a:effectLst>
                  <a:outerShdw blurRad="38100" dist="38100" dir="2700000" algn="tl">
                    <a:srgbClr val="000000">
                      <a:alpha val="43137"/>
                    </a:srgbClr>
                  </a:outerShdw>
                </a:effectLst>
                <a:latin typeface="Cambria" pitchFamily="18" charset="0"/>
              </a:rPr>
              <a:t>PURPOSE</a:t>
            </a:r>
            <a:r>
              <a:rPr lang="en-US" sz="2400" b="1" dirty="0" smtClean="0">
                <a:latin typeface="Cambria" pitchFamily="18" charset="0"/>
              </a:rPr>
              <a:t> is the growth of the whole body through the loving cooperation of all of its members fitly joined together (</a:t>
            </a:r>
            <a:r>
              <a:rPr lang="en-US" sz="2400" b="1" dirty="0" smtClean="0">
                <a:effectLst>
                  <a:outerShdw blurRad="38100" dist="38100" dir="2700000" algn="tl">
                    <a:srgbClr val="000000">
                      <a:alpha val="43137"/>
                    </a:srgbClr>
                  </a:outerShdw>
                </a:effectLst>
                <a:latin typeface="Cambria" pitchFamily="18" charset="0"/>
              </a:rPr>
              <a:t>4:16</a:t>
            </a:r>
            <a:r>
              <a:rPr lang="en-US" sz="2400" b="1" dirty="0" smtClean="0">
                <a:latin typeface="Cambria" pitchFamily="18" charset="0"/>
              </a:rPr>
              <a:t>).       </a:t>
            </a:r>
          </a:p>
          <a:p>
            <a:pPr indent="457200">
              <a:spcAft>
                <a:spcPts val="1200"/>
              </a:spcAft>
            </a:pPr>
            <a:r>
              <a:rPr lang="en-US" sz="2400" b="1" dirty="0" smtClean="0">
                <a:latin typeface="Cambria" pitchFamily="18" charset="0"/>
              </a:rPr>
              <a:t>A human body is healthy when all of its parts are operating properly and working in harmony.  Similarly, a church body is healthy when all of its members submit to the headship of Christ, walk in the Spirit, contribute to the community with their gifts and talents, and live in cooperation with each other.</a:t>
            </a:r>
          </a:p>
          <a:p>
            <a:pPr indent="457200">
              <a:spcAft>
                <a:spcPts val="1200"/>
              </a:spcAft>
            </a:pPr>
            <a:r>
              <a:rPr lang="en-US" sz="2400" b="1" dirty="0" smtClean="0">
                <a:latin typeface="Cambria" pitchFamily="18" charset="0"/>
              </a:rPr>
              <a:t>The body grows as the individual members grow, and the members grow as they feed on the Word and minister to one another.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4:12 – 16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28315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church doesn’t become mature overnight.  It takes time and patience and love.  As God works through each individual’s exercise of spiritual gifts for the sake of others, He builds us up as a healthy, productive, wholesome body.  </a:t>
            </a:r>
          </a:p>
          <a:p>
            <a:pPr indent="457200">
              <a:spcAft>
                <a:spcPts val="1200"/>
              </a:spcAft>
            </a:pPr>
            <a:r>
              <a:rPr lang="en-US" sz="2400" b="1" dirty="0" smtClean="0">
                <a:latin typeface="Cambria" pitchFamily="18" charset="0"/>
              </a:rPr>
              <a:t>We need to trust the growth process as we individually contribute to the project.  Only then will we learn to embrace a full-bodied ministry as God designed it.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4:12 – 16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990600" y="304800"/>
            <a:ext cx="7239000" cy="62484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1"/>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6 July 2022</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3"/>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Ephesians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2970044"/>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verses in the NIV and in one other versions of the Bible, i.e., NKJV, NRSV, KJV, CEV, etc … </a:t>
            </a:r>
          </a:p>
          <a:p>
            <a:pPr marL="731520" indent="-274320" algn="ctr">
              <a:spcAft>
                <a:spcPts val="6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Chapter 4:17 – 32 </a:t>
            </a:r>
          </a:p>
          <a:p>
            <a:pPr marL="731520" indent="-274320" algn="ctr">
              <a:spcAft>
                <a:spcPts val="6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“Off With The Old, and On With The New”  </a:t>
            </a:r>
            <a:endParaRPr lang="en-US" sz="32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4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4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4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2000548"/>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7</a:t>
            </a:r>
            <a:r>
              <a:rPr lang="en-US" sz="2800" i="1" dirty="0" smtClean="0">
                <a:latin typeface="Georgia" pitchFamily="18" charset="0"/>
              </a:rPr>
              <a:t>But to each one of us grace has been given as Christ apportioned it.  </a:t>
            </a:r>
            <a:r>
              <a:rPr lang="en-US" sz="2800" b="1" baseline="30000" dirty="0" smtClean="0">
                <a:effectLst>
                  <a:outerShdw blurRad="38100" dist="38100" dir="2700000" algn="tl">
                    <a:srgbClr val="000000">
                      <a:alpha val="43137"/>
                    </a:srgbClr>
                  </a:outerShdw>
                </a:effectLst>
                <a:latin typeface="Georgia" pitchFamily="18" charset="0"/>
              </a:rPr>
              <a:t>8</a:t>
            </a:r>
            <a:r>
              <a:rPr lang="en-US" sz="2800" i="1" dirty="0" smtClean="0">
                <a:latin typeface="Georgia" pitchFamily="18" charset="0"/>
              </a:rPr>
              <a:t>This is why it says:</a:t>
            </a:r>
          </a:p>
          <a:p>
            <a:r>
              <a:rPr lang="en-US" sz="2800" i="1" dirty="0" smtClean="0">
                <a:latin typeface="Georgia" pitchFamily="18" charset="0"/>
              </a:rPr>
              <a:t>“When he ascended on high, he took many captives and gave gifts to his people.”</a:t>
            </a:r>
          </a:p>
        </p:txBody>
      </p:sp>
      <p:grpSp>
        <p:nvGrpSpPr>
          <p:cNvPr id="5"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4:7 – 8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begins </a:t>
            </a:r>
            <a:r>
              <a:rPr lang="en-US" sz="2400" b="1" dirty="0" smtClean="0">
                <a:effectLst>
                  <a:outerShdw blurRad="38100" dist="38100" dir="2700000" algn="tl">
                    <a:srgbClr val="000000">
                      <a:alpha val="43137"/>
                    </a:srgbClr>
                  </a:outerShdw>
                </a:effectLst>
                <a:latin typeface="Cambria" pitchFamily="18" charset="0"/>
              </a:rPr>
              <a:t>4:7</a:t>
            </a:r>
            <a:r>
              <a:rPr lang="en-US" sz="2400" b="1" dirty="0" smtClean="0">
                <a:latin typeface="Cambria" pitchFamily="18" charset="0"/>
              </a:rPr>
              <a:t> with a mild contrast—</a:t>
            </a:r>
            <a:r>
              <a:rPr lang="en-US" sz="2400" b="1" i="1" dirty="0" smtClean="0">
                <a:latin typeface="Cambria" pitchFamily="18" charset="0"/>
              </a:rPr>
              <a:t>“But to each one of us.”</a:t>
            </a:r>
            <a:r>
              <a:rPr lang="en-US" sz="2400" b="1" dirty="0" smtClean="0">
                <a:latin typeface="Cambria" pitchFamily="18" charset="0"/>
              </a:rPr>
              <a:t>  What is Paul contrasting in </a:t>
            </a:r>
            <a:r>
              <a:rPr lang="en-US" sz="2400" b="1" dirty="0" smtClean="0">
                <a:effectLst>
                  <a:outerShdw blurRad="38100" dist="38100" dir="2700000" algn="tl">
                    <a:srgbClr val="000000">
                      <a:alpha val="43137"/>
                    </a:srgbClr>
                  </a:outerShdw>
                </a:effectLst>
                <a:latin typeface="Cambria" pitchFamily="18" charset="0"/>
              </a:rPr>
              <a:t>4:4-6</a:t>
            </a:r>
            <a:r>
              <a:rPr lang="en-US" sz="2400" b="1" dirty="0" smtClean="0">
                <a:latin typeface="Cambria" pitchFamily="18" charset="0"/>
              </a:rPr>
              <a:t>, where he set out this “oneness” litany—one </a:t>
            </a:r>
            <a:r>
              <a:rPr lang="en-US" sz="2400" b="1" u="sng" dirty="0" smtClean="0">
                <a:latin typeface="Cambria" pitchFamily="18" charset="0"/>
              </a:rPr>
              <a:t>body</a:t>
            </a:r>
            <a:r>
              <a:rPr lang="en-US" sz="2400" b="1" dirty="0" smtClean="0">
                <a:latin typeface="Cambria" pitchFamily="18" charset="0"/>
              </a:rPr>
              <a:t>, one </a:t>
            </a:r>
            <a:r>
              <a:rPr lang="en-US" sz="2400" b="1" u="sng" dirty="0" smtClean="0">
                <a:latin typeface="Cambria" pitchFamily="18" charset="0"/>
              </a:rPr>
              <a:t>Spirit</a:t>
            </a:r>
            <a:r>
              <a:rPr lang="en-US" sz="2400" b="1" dirty="0" smtClean="0">
                <a:latin typeface="Cambria" pitchFamily="18" charset="0"/>
              </a:rPr>
              <a:t>, one </a:t>
            </a:r>
            <a:r>
              <a:rPr lang="en-US" sz="2400" b="1" u="sng" dirty="0" smtClean="0">
                <a:latin typeface="Cambria" pitchFamily="18" charset="0"/>
              </a:rPr>
              <a:t>hope</a:t>
            </a:r>
            <a:r>
              <a:rPr lang="en-US" sz="2400" b="1" dirty="0" smtClean="0">
                <a:latin typeface="Cambria" pitchFamily="18" charset="0"/>
              </a:rPr>
              <a:t>, one </a:t>
            </a:r>
            <a:r>
              <a:rPr lang="en-US" sz="2400" b="1" u="sng" dirty="0" smtClean="0">
                <a:latin typeface="Cambria" pitchFamily="18" charset="0"/>
              </a:rPr>
              <a:t>Lord</a:t>
            </a:r>
            <a:r>
              <a:rPr lang="en-US" sz="2400" b="1" dirty="0" smtClean="0">
                <a:latin typeface="Cambria" pitchFamily="18" charset="0"/>
              </a:rPr>
              <a:t>, one </a:t>
            </a:r>
            <a:r>
              <a:rPr lang="en-US" sz="2400" b="1" u="sng" dirty="0" smtClean="0">
                <a:latin typeface="Cambria" pitchFamily="18" charset="0"/>
              </a:rPr>
              <a:t>faith</a:t>
            </a:r>
            <a:r>
              <a:rPr lang="en-US" sz="2400" b="1" dirty="0" smtClean="0">
                <a:latin typeface="Cambria" pitchFamily="18" charset="0"/>
              </a:rPr>
              <a:t>, one </a:t>
            </a:r>
            <a:r>
              <a:rPr lang="en-US" sz="2400" b="1" u="sng" dirty="0" smtClean="0">
                <a:latin typeface="Cambria" pitchFamily="18" charset="0"/>
              </a:rPr>
              <a:t>baptism</a:t>
            </a:r>
            <a:r>
              <a:rPr lang="en-US" sz="2400" b="1" dirty="0" smtClean="0">
                <a:latin typeface="Cambria" pitchFamily="18" charset="0"/>
              </a:rPr>
              <a:t>, one </a:t>
            </a:r>
            <a:r>
              <a:rPr lang="en-US" sz="2400" b="1" u="sng" dirty="0" smtClean="0">
                <a:latin typeface="Cambria" pitchFamily="18" charset="0"/>
              </a:rPr>
              <a:t>God</a:t>
            </a:r>
            <a:r>
              <a:rPr lang="en-US" sz="2400" b="1" dirty="0" smtClean="0">
                <a:latin typeface="Cambria" pitchFamily="18" charset="0"/>
              </a:rPr>
              <a:t> and Father of all.  Showing unity as only part of the picture.</a:t>
            </a:r>
          </a:p>
          <a:p>
            <a:pPr indent="457200">
              <a:spcAft>
                <a:spcPts val="1200"/>
              </a:spcAft>
            </a:pPr>
            <a:r>
              <a:rPr lang="en-US" sz="2400" b="1" dirty="0" smtClean="0">
                <a:latin typeface="Cambria" pitchFamily="18" charset="0"/>
              </a:rPr>
              <a:t>Here, Paul also insists that unity is not the same as uniformity.  Harmony is not monotony.  Instead , the perfect picture of the church is diversity in unity—each person working in his or her unique capacity toward a common goal.  </a:t>
            </a:r>
          </a:p>
          <a:p>
            <a:pPr indent="457200">
              <a:spcAft>
                <a:spcPts val="1200"/>
              </a:spcAft>
            </a:pPr>
            <a:r>
              <a:rPr lang="en-US" sz="2400" b="1" dirty="0" smtClean="0">
                <a:latin typeface="Cambria" pitchFamily="18" charset="0"/>
              </a:rPr>
              <a:t>When Paul says, </a:t>
            </a:r>
            <a:r>
              <a:rPr lang="en-US" sz="2400" b="1" i="1" dirty="0" smtClean="0">
                <a:latin typeface="Cambria" pitchFamily="18" charset="0"/>
              </a:rPr>
              <a:t>“to each one of us,”</a:t>
            </a:r>
            <a:r>
              <a:rPr lang="en-US" sz="2400" b="1" dirty="0" smtClean="0">
                <a:latin typeface="Cambria" pitchFamily="18" charset="0"/>
              </a:rPr>
              <a:t> we can personalize that.  He means </a:t>
            </a:r>
            <a:r>
              <a:rPr lang="en-US" sz="2400" b="1" i="1" dirty="0" smtClean="0">
                <a:latin typeface="Cambria" pitchFamily="18" charset="0"/>
              </a:rPr>
              <a:t>you!</a:t>
            </a:r>
            <a:r>
              <a:rPr lang="en-US" sz="2400" b="1" dirty="0" smtClean="0">
                <a:latin typeface="Cambria" pitchFamily="18" charset="0"/>
              </a:rPr>
              <a:t>  To you, grace has been given according to the measure of Christ’s gift (</a:t>
            </a:r>
            <a:r>
              <a:rPr lang="en-US" sz="2400" b="1" dirty="0" smtClean="0">
                <a:effectLst>
                  <a:outerShdw blurRad="38100" dist="38100" dir="2700000" algn="tl">
                    <a:srgbClr val="000000">
                      <a:alpha val="43137"/>
                    </a:srgbClr>
                  </a:outerShdw>
                </a:effectLst>
                <a:latin typeface="Cambria" pitchFamily="18" charset="0"/>
              </a:rPr>
              <a:t>4:7</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4:7 – 8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46276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That is, you have been called by God, saved by the death and resurrection of Christ, and sealed by the Holy Spirit.  The immeasurable grace of God has been extended to you personally. </a:t>
            </a:r>
          </a:p>
          <a:p>
            <a:pPr indent="457200">
              <a:spcAft>
                <a:spcPts val="1200"/>
              </a:spcAft>
            </a:pPr>
            <a:r>
              <a:rPr lang="en-US" sz="2400" b="1" dirty="0" smtClean="0">
                <a:latin typeface="Cambria" pitchFamily="18" charset="0"/>
              </a:rPr>
              <a:t>Too many Christians, however, settle for the grace of salvation—</a:t>
            </a:r>
            <a:r>
              <a:rPr lang="en-US" sz="2400" b="1" i="1" dirty="0" smtClean="0">
                <a:effectLst>
                  <a:outerShdw blurRad="38100" dist="38100" dir="2700000" algn="tl">
                    <a:srgbClr val="000000">
                      <a:alpha val="43137"/>
                    </a:srgbClr>
                  </a:outerShdw>
                </a:effectLst>
                <a:latin typeface="Cambria" pitchFamily="18" charset="0"/>
              </a:rPr>
              <a:t>saving grace</a:t>
            </a:r>
            <a:r>
              <a:rPr lang="en-US" sz="2400" b="1" dirty="0" smtClean="0">
                <a:latin typeface="Cambria" pitchFamily="18" charset="0"/>
              </a:rPr>
              <a:t>—and never realize that God has also given them the grace of sanctification—</a:t>
            </a:r>
            <a:r>
              <a:rPr lang="en-US" sz="2400" b="1" i="1" dirty="0" smtClean="0">
                <a:effectLst>
                  <a:outerShdw blurRad="38100" dist="38100" dir="2700000" algn="tl">
                    <a:srgbClr val="000000">
                      <a:alpha val="43137"/>
                    </a:srgbClr>
                  </a:outerShdw>
                </a:effectLst>
                <a:latin typeface="Cambria" pitchFamily="18" charset="0"/>
              </a:rPr>
              <a:t>enabling grace</a:t>
            </a:r>
            <a:r>
              <a:rPr lang="en-US" sz="2400" b="1" dirty="0" smtClean="0">
                <a:latin typeface="Cambria" pitchFamily="18" charset="0"/>
              </a:rPr>
              <a:t>.  </a:t>
            </a:r>
          </a:p>
          <a:p>
            <a:pPr indent="457200">
              <a:spcAft>
                <a:spcPts val="1200"/>
              </a:spcAft>
            </a:pPr>
            <a:r>
              <a:rPr lang="en-US" sz="2400" b="1" dirty="0" smtClean="0">
                <a:latin typeface="Cambria" pitchFamily="18" charset="0"/>
              </a:rPr>
              <a:t>Though we have been given “Christ’s gift,” which places us in the body of Christ (</a:t>
            </a:r>
            <a:r>
              <a:rPr lang="en-US" sz="2400" b="1" dirty="0" smtClean="0">
                <a:effectLst>
                  <a:outerShdw blurRad="38100" dist="38100" dir="2700000" algn="tl">
                    <a:srgbClr val="000000">
                      <a:alpha val="43137"/>
                    </a:srgbClr>
                  </a:outerShdw>
                </a:effectLst>
                <a:latin typeface="Cambria" pitchFamily="18" charset="0"/>
              </a:rPr>
              <a:t>4:7</a:t>
            </a:r>
            <a:r>
              <a:rPr lang="en-US" sz="2400" b="1" dirty="0" smtClean="0">
                <a:latin typeface="Cambria" pitchFamily="18" charset="0"/>
              </a:rPr>
              <a:t>), many Christians fail to receive Christ’s “gifts,” which equip us to minister in and to the body of Christ (</a:t>
            </a:r>
            <a:r>
              <a:rPr lang="en-US" sz="2400" b="1" dirty="0" smtClean="0">
                <a:effectLst>
                  <a:outerShdw blurRad="38100" dist="38100" dir="2700000" algn="tl">
                    <a:srgbClr val="000000">
                      <a:alpha val="43137"/>
                    </a:srgbClr>
                  </a:outerShdw>
                </a:effectLst>
                <a:latin typeface="Cambria" pitchFamily="18" charset="0"/>
              </a:rPr>
              <a:t>4:8</a:t>
            </a:r>
            <a:r>
              <a:rPr lang="en-US" sz="2400" b="1" dirty="0" smtClean="0">
                <a:latin typeface="Cambria" pitchFamily="18" charset="0"/>
              </a:rPr>
              <a:t>).</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4:7 – 8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30887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4:8</a:t>
            </a:r>
            <a:r>
              <a:rPr lang="en-US" sz="2400" b="1" dirty="0" smtClean="0">
                <a:latin typeface="Cambria" pitchFamily="18" charset="0"/>
              </a:rPr>
              <a:t> Paul paraphrases </a:t>
            </a:r>
            <a:r>
              <a:rPr lang="en-US" sz="2400" b="1" dirty="0" smtClean="0">
                <a:effectLst>
                  <a:outerShdw blurRad="38100" dist="38100" dir="2700000" algn="tl">
                    <a:srgbClr val="000000">
                      <a:alpha val="43137"/>
                    </a:srgbClr>
                  </a:outerShdw>
                </a:effectLst>
                <a:latin typeface="Cambria" pitchFamily="18" charset="0"/>
              </a:rPr>
              <a:t>Psalm 68:18</a:t>
            </a:r>
            <a:r>
              <a:rPr lang="en-US" sz="2400" b="1" dirty="0" smtClean="0">
                <a:latin typeface="Cambria" pitchFamily="18" charset="0"/>
              </a:rPr>
              <a:t>, applying an important </a:t>
            </a:r>
            <a:r>
              <a:rPr lang="en-US" sz="2400" b="1" dirty="0" smtClean="0">
                <a:effectLst>
                  <a:outerShdw blurRad="38100" dist="38100" dir="2700000" algn="tl">
                    <a:srgbClr val="000000">
                      <a:alpha val="43137"/>
                    </a:srgbClr>
                  </a:outerShdw>
                </a:effectLst>
                <a:latin typeface="Cambria" pitchFamily="18" charset="0"/>
              </a:rPr>
              <a:t>OT</a:t>
            </a:r>
            <a:r>
              <a:rPr lang="en-US" sz="2400" b="1" dirty="0" smtClean="0">
                <a:latin typeface="Cambria" pitchFamily="18" charset="0"/>
              </a:rPr>
              <a:t> image to his </a:t>
            </a:r>
            <a:r>
              <a:rPr lang="en-US" sz="2400" b="1" dirty="0" smtClean="0">
                <a:effectLst>
                  <a:outerShdw blurRad="38100" dist="38100" dir="2700000" algn="tl">
                    <a:srgbClr val="000000">
                      <a:alpha val="43137"/>
                    </a:srgbClr>
                  </a:outerShdw>
                </a:effectLst>
                <a:latin typeface="Cambria" pitchFamily="18" charset="0"/>
              </a:rPr>
              <a:t>NT</a:t>
            </a:r>
            <a:r>
              <a:rPr lang="en-US" sz="2400" b="1" dirty="0" smtClean="0">
                <a:latin typeface="Cambria" pitchFamily="18" charset="0"/>
              </a:rPr>
              <a:t> context.  In that psalm, David called for God to rescue His people and vindicate them as He had in the past.  The Lord had led His people in triumph during the Exodus (</a:t>
            </a:r>
            <a:r>
              <a:rPr lang="en-US" sz="2400" b="1" dirty="0" smtClean="0">
                <a:effectLst>
                  <a:outerShdw blurRad="38100" dist="38100" dir="2700000" algn="tl">
                    <a:srgbClr val="000000">
                      <a:alpha val="43137"/>
                    </a:srgbClr>
                  </a:outerShdw>
                </a:effectLst>
                <a:latin typeface="Cambria" pitchFamily="18" charset="0"/>
              </a:rPr>
              <a:t>Ps. 68:7</a:t>
            </a:r>
            <a:r>
              <a:rPr lang="en-US" sz="2400" b="1" dirty="0" smtClean="0">
                <a:latin typeface="Cambria" pitchFamily="18" charset="0"/>
              </a:rPr>
              <a:t>). </a:t>
            </a:r>
          </a:p>
          <a:p>
            <a:pPr indent="457200">
              <a:spcAft>
                <a:spcPts val="1200"/>
              </a:spcAft>
            </a:pPr>
            <a:r>
              <a:rPr lang="en-US" sz="2400" b="1" dirty="0" smtClean="0">
                <a:latin typeface="Cambria" pitchFamily="18" charset="0"/>
              </a:rPr>
              <a:t>Mt. Sinai quaked (</a:t>
            </a:r>
            <a:r>
              <a:rPr lang="en-US" sz="2400" b="1" dirty="0" smtClean="0">
                <a:effectLst>
                  <a:outerShdw blurRad="38100" dist="38100" dir="2700000" algn="tl">
                    <a:srgbClr val="000000">
                      <a:alpha val="43137"/>
                    </a:srgbClr>
                  </a:outerShdw>
                </a:effectLst>
                <a:latin typeface="Cambria" pitchFamily="18" charset="0"/>
              </a:rPr>
              <a:t>Ps. 68:8</a:t>
            </a:r>
            <a:r>
              <a:rPr lang="en-US" sz="2400" b="1" dirty="0" smtClean="0">
                <a:latin typeface="Cambria" pitchFamily="18" charset="0"/>
              </a:rPr>
              <a:t>), and the kings of the earth were scattered (</a:t>
            </a:r>
            <a:r>
              <a:rPr lang="en-US" sz="2400" b="1" dirty="0" smtClean="0">
                <a:effectLst>
                  <a:outerShdw blurRad="38100" dist="38100" dir="2700000" algn="tl">
                    <a:srgbClr val="000000">
                      <a:alpha val="43137"/>
                    </a:srgbClr>
                  </a:outerShdw>
                </a:effectLst>
                <a:latin typeface="Cambria" pitchFamily="18" charset="0"/>
              </a:rPr>
              <a:t>Ps. 68:11-14</a:t>
            </a:r>
            <a:r>
              <a:rPr lang="en-US" sz="2400" b="1" dirty="0" smtClean="0">
                <a:latin typeface="Cambria" pitchFamily="18" charset="0"/>
              </a:rPr>
              <a:t>).  Then He set Himself upon His holy mountain (</a:t>
            </a:r>
            <a:r>
              <a:rPr lang="en-US" sz="2400" b="1" dirty="0" smtClean="0">
                <a:effectLst>
                  <a:outerShdw blurRad="38100" dist="38100" dir="2700000" algn="tl">
                    <a:srgbClr val="000000">
                      <a:alpha val="43137"/>
                    </a:srgbClr>
                  </a:outerShdw>
                </a:effectLst>
                <a:latin typeface="Cambria" pitchFamily="18" charset="0"/>
              </a:rPr>
              <a:t>Ps. 68:15-17</a:t>
            </a:r>
            <a:r>
              <a:rPr lang="en-US" sz="2400" b="1" dirty="0" smtClean="0">
                <a:latin typeface="Cambria" pitchFamily="18" charset="0"/>
              </a:rPr>
              <a:t>) and received gifts from men (</a:t>
            </a:r>
            <a:r>
              <a:rPr lang="en-US" sz="2400" b="1" dirty="0" smtClean="0">
                <a:effectLst>
                  <a:outerShdw blurRad="38100" dist="38100" dir="2700000" algn="tl">
                    <a:srgbClr val="000000">
                      <a:alpha val="43137"/>
                    </a:srgbClr>
                  </a:outerShdw>
                </a:effectLst>
                <a:latin typeface="Cambria" pitchFamily="18" charset="0"/>
              </a:rPr>
              <a:t>Ps. 68:18</a:t>
            </a:r>
            <a:r>
              <a:rPr lang="en-US" sz="2400" b="1" dirty="0" smtClean="0">
                <a:latin typeface="Cambria" pitchFamily="18" charset="0"/>
              </a:rPr>
              <a:t>).  Paul applies this picture to Christ’s ascension because he saw it as a potent representation of God triumph.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4:7 – 8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After His crucifixion and resurrection, Christ led His people to freedom and ascended in victory.  He “led captive a host of captives” (</a:t>
            </a:r>
            <a:r>
              <a:rPr lang="en-US" sz="2400" b="1" dirty="0" smtClean="0">
                <a:effectLst>
                  <a:outerShdw blurRad="38100" dist="38100" dir="2700000" algn="tl">
                    <a:srgbClr val="000000">
                      <a:alpha val="43137"/>
                    </a:srgbClr>
                  </a:outerShdw>
                </a:effectLst>
                <a:latin typeface="Cambria" pitchFamily="18" charset="0"/>
              </a:rPr>
              <a:t>Eph 4:8</a:t>
            </a:r>
            <a:r>
              <a:rPr lang="en-US" sz="2400" b="1" dirty="0" smtClean="0">
                <a:latin typeface="Cambria" pitchFamily="18" charset="0"/>
              </a:rPr>
              <a:t>), seating believers with Him spiritually in the heavens (</a:t>
            </a:r>
            <a:r>
              <a:rPr lang="en-US" sz="2400" b="1" dirty="0" smtClean="0">
                <a:effectLst>
                  <a:outerShdw blurRad="38100" dist="38100" dir="2700000" algn="tl">
                    <a:srgbClr val="000000">
                      <a:alpha val="43137"/>
                    </a:srgbClr>
                  </a:outerShdw>
                </a:effectLst>
                <a:latin typeface="Cambria" pitchFamily="18" charset="0"/>
              </a:rPr>
              <a:t>2:6</a:t>
            </a:r>
            <a:r>
              <a:rPr lang="en-US" sz="2400" b="1" dirty="0" smtClean="0">
                <a:latin typeface="Cambria" pitchFamily="18" charset="0"/>
              </a:rPr>
              <a:t>).  Though we were once enemies of God (</a:t>
            </a:r>
            <a:r>
              <a:rPr lang="en-US" sz="2400" b="1" dirty="0" smtClean="0">
                <a:effectLst>
                  <a:outerShdw blurRad="38100" dist="38100" dir="2700000" algn="tl">
                    <a:srgbClr val="000000">
                      <a:alpha val="43137"/>
                    </a:srgbClr>
                  </a:outerShdw>
                </a:effectLst>
                <a:latin typeface="Cambria" pitchFamily="18" charset="0"/>
              </a:rPr>
              <a:t>2:12</a:t>
            </a:r>
            <a:r>
              <a:rPr lang="en-US" sz="2400" b="1" dirty="0" smtClean="0">
                <a:latin typeface="Cambria" pitchFamily="18" charset="0"/>
              </a:rPr>
              <a:t>), we have been brought into His family through the reconciliation of Christ (</a:t>
            </a:r>
            <a:r>
              <a:rPr lang="en-US" sz="2400" b="1" dirty="0" smtClean="0">
                <a:effectLst>
                  <a:outerShdw blurRad="38100" dist="38100" dir="2700000" algn="tl">
                    <a:srgbClr val="000000">
                      <a:alpha val="43137"/>
                    </a:srgbClr>
                  </a:outerShdw>
                </a:effectLst>
                <a:latin typeface="Cambria" pitchFamily="18" charset="0"/>
              </a:rPr>
              <a:t>2:19</a:t>
            </a:r>
            <a:r>
              <a:rPr lang="en-US" sz="2400" b="1" dirty="0" smtClean="0">
                <a:latin typeface="Cambria" pitchFamily="18" charset="0"/>
              </a:rPr>
              <a:t>).  </a:t>
            </a:r>
          </a:p>
          <a:p>
            <a:pPr indent="457200">
              <a:spcAft>
                <a:spcPts val="1200"/>
              </a:spcAft>
            </a:pPr>
            <a:r>
              <a:rPr lang="en-US" sz="2400" b="1" dirty="0" smtClean="0">
                <a:latin typeface="Cambria" pitchFamily="18" charset="0"/>
              </a:rPr>
              <a:t>Once bound by sin and subject to the kingdom of Satan, we have been taken captive by Christ and are joint heirs in the kingdom of heaven.  While </a:t>
            </a:r>
            <a:r>
              <a:rPr lang="en-US" sz="2400" b="1" dirty="0" smtClean="0">
                <a:effectLst>
                  <a:outerShdw blurRad="38100" dist="38100" dir="2700000" algn="tl">
                    <a:srgbClr val="000000">
                      <a:alpha val="43137"/>
                    </a:srgbClr>
                  </a:outerShdw>
                </a:effectLst>
                <a:latin typeface="Cambria" pitchFamily="18" charset="0"/>
              </a:rPr>
              <a:t>Psalm 68</a:t>
            </a:r>
            <a:r>
              <a:rPr lang="en-US" sz="2400" b="1" dirty="0" smtClean="0">
                <a:latin typeface="Cambria" pitchFamily="18" charset="0"/>
              </a:rPr>
              <a:t> spoke simply of God receiving the spoils of war from His enemies, Paul indicates that Christ’s conquest of sin, death, and the devil resulted in the distribution of the wealth He received through His victory.  Upon whom did Christ shower these gifts?  Paul answers in </a:t>
            </a:r>
            <a:r>
              <a:rPr lang="en-US" sz="2400" b="1" dirty="0" smtClean="0">
                <a:effectLst>
                  <a:outerShdw blurRad="38100" dist="38100" dir="2700000" algn="tl">
                    <a:srgbClr val="000000">
                      <a:alpha val="43137"/>
                    </a:srgbClr>
                  </a:outerShdw>
                </a:effectLst>
                <a:latin typeface="Cambria" pitchFamily="18" charset="0"/>
              </a:rPr>
              <a:t>4:11</a:t>
            </a:r>
            <a:r>
              <a:rPr lang="en-US" sz="2400" b="1" dirty="0" smtClean="0">
                <a:latin typeface="Cambria" pitchFamily="18" charset="0"/>
              </a:rPr>
              <a:t> after a brief parenthesis.</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4:7 – 8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32631</TotalTime>
  <Words>4089</Words>
  <Application>Microsoft Office PowerPoint</Application>
  <PresentationFormat>On-screen Show (4:3)</PresentationFormat>
  <Paragraphs>143</Paragraphs>
  <Slides>47</Slides>
  <Notes>3</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6344</cp:revision>
  <dcterms:created xsi:type="dcterms:W3CDTF">2016-10-08T19:35:00Z</dcterms:created>
  <dcterms:modified xsi:type="dcterms:W3CDTF">2022-06-29T04:05:17Z</dcterms:modified>
</cp:coreProperties>
</file>